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Override PartName="/customXml/itemProps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6" r:id="rId4"/>
  </p:sldMasterIdLst>
  <p:notesMasterIdLst>
    <p:notesMasterId r:id="rId6"/>
  </p:notesMasterIdLst>
  <p:handoutMasterIdLst>
    <p:handoutMasterId r:id="rId85"/>
  </p:handoutMasterIdLst>
  <p:sldIdLst>
    <p:sldId id="257" r:id="rId5"/>
    <p:sldId id="489" r:id="rId7"/>
    <p:sldId id="445" r:id="rId8"/>
    <p:sldId id="259" r:id="rId9"/>
    <p:sldId id="788" r:id="rId10"/>
    <p:sldId id="282" r:id="rId11"/>
    <p:sldId id="789" r:id="rId12"/>
    <p:sldId id="283" r:id="rId13"/>
    <p:sldId id="1247" r:id="rId14"/>
    <p:sldId id="1458" r:id="rId15"/>
    <p:sldId id="1459" r:id="rId16"/>
    <p:sldId id="1460" r:id="rId17"/>
    <p:sldId id="1462" r:id="rId18"/>
    <p:sldId id="1027" r:id="rId19"/>
    <p:sldId id="1463" r:id="rId20"/>
    <p:sldId id="1464" r:id="rId21"/>
    <p:sldId id="1465" r:id="rId22"/>
    <p:sldId id="1466" r:id="rId23"/>
    <p:sldId id="1469" r:id="rId24"/>
    <p:sldId id="1467" r:id="rId25"/>
    <p:sldId id="1248" r:id="rId26"/>
    <p:sldId id="1468" r:id="rId27"/>
    <p:sldId id="1470" r:id="rId28"/>
    <p:sldId id="736" r:id="rId29"/>
    <p:sldId id="1471" r:id="rId30"/>
    <p:sldId id="1472" r:id="rId31"/>
    <p:sldId id="1473" r:id="rId32"/>
    <p:sldId id="1475" r:id="rId33"/>
    <p:sldId id="1476" r:id="rId34"/>
    <p:sldId id="1477" r:id="rId35"/>
    <p:sldId id="1479" r:id="rId36"/>
    <p:sldId id="1480" r:id="rId37"/>
    <p:sldId id="1478" r:id="rId38"/>
    <p:sldId id="1481" r:id="rId39"/>
    <p:sldId id="1482" r:id="rId40"/>
    <p:sldId id="1483" r:id="rId41"/>
    <p:sldId id="1485" r:id="rId42"/>
    <p:sldId id="1484" r:id="rId43"/>
    <p:sldId id="1486" r:id="rId44"/>
    <p:sldId id="1487" r:id="rId45"/>
    <p:sldId id="1488" r:id="rId46"/>
    <p:sldId id="1490" r:id="rId47"/>
    <p:sldId id="1491" r:id="rId48"/>
    <p:sldId id="1492" r:id="rId49"/>
    <p:sldId id="1493" r:id="rId50"/>
    <p:sldId id="1494" r:id="rId51"/>
    <p:sldId id="1496" r:id="rId52"/>
    <p:sldId id="1495" r:id="rId53"/>
    <p:sldId id="1497" r:id="rId54"/>
    <p:sldId id="1498" r:id="rId55"/>
    <p:sldId id="1499" r:id="rId56"/>
    <p:sldId id="1500" r:id="rId57"/>
    <p:sldId id="1501" r:id="rId58"/>
    <p:sldId id="1502" r:id="rId59"/>
    <p:sldId id="1510" r:id="rId60"/>
    <p:sldId id="1511" r:id="rId61"/>
    <p:sldId id="1512" r:id="rId62"/>
    <p:sldId id="1513" r:id="rId63"/>
    <p:sldId id="1514" r:id="rId64"/>
    <p:sldId id="1515" r:id="rId65"/>
    <p:sldId id="1516" r:id="rId66"/>
    <p:sldId id="1517" r:id="rId67"/>
    <p:sldId id="1519" r:id="rId68"/>
    <p:sldId id="1520" r:id="rId69"/>
    <p:sldId id="1518" r:id="rId70"/>
    <p:sldId id="1521" r:id="rId71"/>
    <p:sldId id="1522" r:id="rId72"/>
    <p:sldId id="1524" r:id="rId73"/>
    <p:sldId id="1526" r:id="rId74"/>
    <p:sldId id="1525" r:id="rId75"/>
    <p:sldId id="1527" r:id="rId76"/>
    <p:sldId id="1528" r:id="rId77"/>
    <p:sldId id="790" r:id="rId78"/>
    <p:sldId id="1541" r:id="rId79"/>
    <p:sldId id="1542" r:id="rId80"/>
    <p:sldId id="1540" r:id="rId81"/>
    <p:sldId id="791" r:id="rId82"/>
    <p:sldId id="991" r:id="rId83"/>
    <p:sldId id="354" r:id="rId84"/>
  </p:sldIdLst>
  <p:sldSz cx="9144000" cy="6858000" type="screen4x3"/>
  <p:notesSz cx="6858000" cy="9144000"/>
  <p:custDataLst>
    <p:tags r:id="rId9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4" userDrawn="1">
          <p15:clr>
            <a:srgbClr val="A4A3A4"/>
          </p15:clr>
        </p15:guide>
        <p15:guide id="2" pos="27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 yunyu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67549" autoAdjust="0"/>
  </p:normalViewPr>
  <p:slideViewPr>
    <p:cSldViewPr showGuides="1">
      <p:cViewPr varScale="1">
        <p:scale>
          <a:sx n="61" d="100"/>
          <a:sy n="61" d="100"/>
        </p:scale>
        <p:origin x="636" y="60"/>
      </p:cViewPr>
      <p:guideLst>
        <p:guide orient="horz" pos="2254"/>
        <p:guide pos="27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gs" Target="tags/tag8.xml"/><Relationship Id="rId91" Type="http://schemas.openxmlformats.org/officeDocument/2006/relationships/customXml" Target="../customXml/item1.xml"/><Relationship Id="rId90" Type="http://schemas.openxmlformats.org/officeDocument/2006/relationships/customXmlProps" Target="../customXml/itemProps7.xml"/><Relationship Id="rId9" Type="http://schemas.openxmlformats.org/officeDocument/2006/relationships/slide" Target="slides/slide4.xml"/><Relationship Id="rId89" Type="http://schemas.openxmlformats.org/officeDocument/2006/relationships/commentAuthors" Target="commentAuthors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handoutMaster" Target="handoutMasters/handoutMaster1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emf"/></Relationships>
</file>

<file path=ppt/drawings/_rels/vmlDrawing15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67.wmf"/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2.vml.rels><?xml version="1.0" encoding="UTF-8" standalone="yes"?>
<Relationships xmlns="http://schemas.openxmlformats.org/package/2006/relationships"><Relationship Id="rId5" Type="http://schemas.openxmlformats.org/officeDocument/2006/relationships/image" Target="../media/image83.emf"/><Relationship Id="rId4" Type="http://schemas.openxmlformats.org/officeDocument/2006/relationships/image" Target="../media/image82.emf"/><Relationship Id="rId3" Type="http://schemas.openxmlformats.org/officeDocument/2006/relationships/image" Target="../media/image75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75114AE-868E-4562-919E-2696864585A7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83FF307-6015-40BD-965E-9FE3F769E06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fld id="{B92E05B8-CA20-483F-AE4D-11F34BD11A4D}" type="slidenum">
              <a:rPr lang="zh-CN" altLang="en-US">
                <a:ea typeface="宋体" panose="02010600030101010101" pitchFamily="2" charset="-122"/>
              </a:rPr>
            </a:fld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fld id="{F806F3EB-8C38-4E47-BCC0-20EEE60FC6E4}" type="slidenum">
              <a:rPr lang="zh-CN" altLang="en-US">
                <a:ea typeface="宋体" panose="02010600030101010101" pitchFamily="2" charset="-122"/>
              </a:rPr>
            </a:fld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40531" y="-29211"/>
            <a:ext cx="2203471" cy="2284769"/>
          </a:xfrm>
          <a:custGeom>
            <a:avLst/>
            <a:gdLst>
              <a:gd name="connsiteX0" fmla="*/ 28576 w 2203471"/>
              <a:gd name="connsiteY0" fmla="*/ 0 h 1713577"/>
              <a:gd name="connsiteX1" fmla="*/ 2203471 w 2203471"/>
              <a:gd name="connsiteY1" fmla="*/ 0 h 1713577"/>
              <a:gd name="connsiteX2" fmla="*/ 2203471 w 2203471"/>
              <a:gd name="connsiteY2" fmla="*/ 1195109 h 1713577"/>
              <a:gd name="connsiteX3" fmla="*/ 1685002 w 2203471"/>
              <a:gd name="connsiteY3" fmla="*/ 1713577 h 1713577"/>
              <a:gd name="connsiteX4" fmla="*/ 0 w 2203471"/>
              <a:gd name="connsiteY4" fmla="*/ 28575 h 17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471" h="1713577">
                <a:moveTo>
                  <a:pt x="28576" y="0"/>
                </a:moveTo>
                <a:lnTo>
                  <a:pt x="2203471" y="0"/>
                </a:lnTo>
                <a:lnTo>
                  <a:pt x="2203471" y="1195109"/>
                </a:lnTo>
                <a:lnTo>
                  <a:pt x="1685002" y="1713577"/>
                </a:lnTo>
                <a:lnTo>
                  <a:pt x="0" y="2857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962655" y="2427622"/>
            <a:ext cx="2181347" cy="4493340"/>
          </a:xfrm>
          <a:custGeom>
            <a:avLst/>
            <a:gdLst>
              <a:gd name="connsiteX0" fmla="*/ 1685002 w 2181347"/>
              <a:gd name="connsiteY0" fmla="*/ 0 h 3370005"/>
              <a:gd name="connsiteX1" fmla="*/ 2181347 w 2181347"/>
              <a:gd name="connsiteY1" fmla="*/ 496346 h 3370005"/>
              <a:gd name="connsiteX2" fmla="*/ 2181347 w 2181347"/>
              <a:gd name="connsiteY2" fmla="*/ 2873660 h 3370005"/>
              <a:gd name="connsiteX3" fmla="*/ 1685002 w 2181347"/>
              <a:gd name="connsiteY3" fmla="*/ 3370005 h 3370005"/>
              <a:gd name="connsiteX4" fmla="*/ 0 w 2181347"/>
              <a:gd name="connsiteY4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47" h="3370005">
                <a:moveTo>
                  <a:pt x="1685002" y="0"/>
                </a:moveTo>
                <a:lnTo>
                  <a:pt x="2181347" y="496346"/>
                </a:lnTo>
                <a:lnTo>
                  <a:pt x="2181347" y="2873660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192143" y="97379"/>
            <a:ext cx="3370004" cy="4493340"/>
          </a:xfrm>
          <a:custGeom>
            <a:avLst/>
            <a:gdLst>
              <a:gd name="connsiteX0" fmla="*/ 1685002 w 3370004"/>
              <a:gd name="connsiteY0" fmla="*/ 0 h 3370005"/>
              <a:gd name="connsiteX1" fmla="*/ 3370004 w 3370004"/>
              <a:gd name="connsiteY1" fmla="*/ 1685003 h 3370005"/>
              <a:gd name="connsiteX2" fmla="*/ 1685002 w 3370004"/>
              <a:gd name="connsiteY2" fmla="*/ 3370005 h 3370005"/>
              <a:gd name="connsiteX3" fmla="*/ 0 w 3370004"/>
              <a:gd name="connsiteY3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004" h="3370005">
                <a:moveTo>
                  <a:pt x="1685002" y="0"/>
                </a:moveTo>
                <a:lnTo>
                  <a:pt x="3370004" y="1685003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Font typeface="Wingdings" panose="05000000000000000000" pitchFamily="2" charset="2"/>
              <a:buChar char="Ø"/>
              <a:defRPr/>
            </a:lvl1pPr>
            <a:lvl2pPr>
              <a:buClrTx/>
              <a:buFont typeface="Wingdings" panose="05000000000000000000" pitchFamily="2" charset="2"/>
              <a:buChar char="u"/>
              <a:defRPr/>
            </a:lvl2pPr>
            <a:lvl3pPr>
              <a:buClrTx/>
              <a:buFont typeface="Wingdings" panose="05000000000000000000" pitchFamily="2" charset="2"/>
              <a:buChar char="l"/>
              <a:defRPr sz="2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AAAB15-B89D-4C0A-8322-867DA7944B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B663D09-AFA8-4F61-AFF3-9F8856CBD69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E5FF89-DC0F-4273-B550-FD27BF78D6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buFont typeface="Wingdings" panose="05000000000000000000" pitchFamily="2" charset="2"/>
              <a:buChar char="Ø"/>
              <a:defRPr/>
            </a:lvl1pPr>
            <a:lvl2pPr>
              <a:buClrTx/>
              <a:buFont typeface="Wingdings" panose="05000000000000000000" pitchFamily="2" charset="2"/>
              <a:buChar char="u"/>
              <a:defRPr/>
            </a:lvl2pPr>
            <a:lvl3pPr>
              <a:buClrTx/>
              <a:buFont typeface="Wingdings" panose="05000000000000000000" pitchFamily="2" charset="2"/>
              <a:buChar char="l"/>
              <a:defRPr sz="2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AAAB15-B89D-4C0A-8322-867DA7944B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9615B2C-7DC3-4FB5-B4C4-F61D547A759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DD2B7C-7816-4DC1-93DB-C6AC007A38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40531" y="-29211"/>
            <a:ext cx="2203471" cy="2284769"/>
          </a:xfrm>
          <a:custGeom>
            <a:avLst/>
            <a:gdLst>
              <a:gd name="connsiteX0" fmla="*/ 28576 w 2203471"/>
              <a:gd name="connsiteY0" fmla="*/ 0 h 1713577"/>
              <a:gd name="connsiteX1" fmla="*/ 2203471 w 2203471"/>
              <a:gd name="connsiteY1" fmla="*/ 0 h 1713577"/>
              <a:gd name="connsiteX2" fmla="*/ 2203471 w 2203471"/>
              <a:gd name="connsiteY2" fmla="*/ 1195109 h 1713577"/>
              <a:gd name="connsiteX3" fmla="*/ 1685002 w 2203471"/>
              <a:gd name="connsiteY3" fmla="*/ 1713577 h 1713577"/>
              <a:gd name="connsiteX4" fmla="*/ 0 w 2203471"/>
              <a:gd name="connsiteY4" fmla="*/ 28575 h 17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471" h="1713577">
                <a:moveTo>
                  <a:pt x="28576" y="0"/>
                </a:moveTo>
                <a:lnTo>
                  <a:pt x="2203471" y="0"/>
                </a:lnTo>
                <a:lnTo>
                  <a:pt x="2203471" y="1195109"/>
                </a:lnTo>
                <a:lnTo>
                  <a:pt x="1685002" y="1713577"/>
                </a:lnTo>
                <a:lnTo>
                  <a:pt x="0" y="2857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962655" y="2427622"/>
            <a:ext cx="2181347" cy="4493340"/>
          </a:xfrm>
          <a:custGeom>
            <a:avLst/>
            <a:gdLst>
              <a:gd name="connsiteX0" fmla="*/ 1685002 w 2181347"/>
              <a:gd name="connsiteY0" fmla="*/ 0 h 3370005"/>
              <a:gd name="connsiteX1" fmla="*/ 2181347 w 2181347"/>
              <a:gd name="connsiteY1" fmla="*/ 496346 h 3370005"/>
              <a:gd name="connsiteX2" fmla="*/ 2181347 w 2181347"/>
              <a:gd name="connsiteY2" fmla="*/ 2873660 h 3370005"/>
              <a:gd name="connsiteX3" fmla="*/ 1685002 w 2181347"/>
              <a:gd name="connsiteY3" fmla="*/ 3370005 h 3370005"/>
              <a:gd name="connsiteX4" fmla="*/ 0 w 2181347"/>
              <a:gd name="connsiteY4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47" h="3370005">
                <a:moveTo>
                  <a:pt x="1685002" y="0"/>
                </a:moveTo>
                <a:lnTo>
                  <a:pt x="2181347" y="496346"/>
                </a:lnTo>
                <a:lnTo>
                  <a:pt x="2181347" y="2873660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192143" y="97379"/>
            <a:ext cx="3370004" cy="4493340"/>
          </a:xfrm>
          <a:custGeom>
            <a:avLst/>
            <a:gdLst>
              <a:gd name="connsiteX0" fmla="*/ 1685002 w 3370004"/>
              <a:gd name="connsiteY0" fmla="*/ 0 h 3370005"/>
              <a:gd name="connsiteX1" fmla="*/ 3370004 w 3370004"/>
              <a:gd name="connsiteY1" fmla="*/ 1685003 h 3370005"/>
              <a:gd name="connsiteX2" fmla="*/ 1685002 w 3370004"/>
              <a:gd name="connsiteY2" fmla="*/ 3370005 h 3370005"/>
              <a:gd name="connsiteX3" fmla="*/ 0 w 3370004"/>
              <a:gd name="connsiteY3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004" h="3370005">
                <a:moveTo>
                  <a:pt x="1685002" y="0"/>
                </a:moveTo>
                <a:lnTo>
                  <a:pt x="3370004" y="1685003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F2F66F9-F358-4EE8-B24D-33A93033CDB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EB3F54-94B3-4892-969F-8EFAB6CC51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40531" y="-29211"/>
            <a:ext cx="2203471" cy="2284769"/>
          </a:xfrm>
          <a:custGeom>
            <a:avLst/>
            <a:gdLst>
              <a:gd name="connsiteX0" fmla="*/ 28576 w 2203471"/>
              <a:gd name="connsiteY0" fmla="*/ 0 h 1713577"/>
              <a:gd name="connsiteX1" fmla="*/ 2203471 w 2203471"/>
              <a:gd name="connsiteY1" fmla="*/ 0 h 1713577"/>
              <a:gd name="connsiteX2" fmla="*/ 2203471 w 2203471"/>
              <a:gd name="connsiteY2" fmla="*/ 1195109 h 1713577"/>
              <a:gd name="connsiteX3" fmla="*/ 1685002 w 2203471"/>
              <a:gd name="connsiteY3" fmla="*/ 1713577 h 1713577"/>
              <a:gd name="connsiteX4" fmla="*/ 0 w 2203471"/>
              <a:gd name="connsiteY4" fmla="*/ 28575 h 17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471" h="1713577">
                <a:moveTo>
                  <a:pt x="28576" y="0"/>
                </a:moveTo>
                <a:lnTo>
                  <a:pt x="2203471" y="0"/>
                </a:lnTo>
                <a:lnTo>
                  <a:pt x="2203471" y="1195109"/>
                </a:lnTo>
                <a:lnTo>
                  <a:pt x="1685002" y="1713577"/>
                </a:lnTo>
                <a:lnTo>
                  <a:pt x="0" y="2857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962655" y="2427622"/>
            <a:ext cx="2181347" cy="4493340"/>
          </a:xfrm>
          <a:custGeom>
            <a:avLst/>
            <a:gdLst>
              <a:gd name="connsiteX0" fmla="*/ 1685002 w 2181347"/>
              <a:gd name="connsiteY0" fmla="*/ 0 h 3370005"/>
              <a:gd name="connsiteX1" fmla="*/ 2181347 w 2181347"/>
              <a:gd name="connsiteY1" fmla="*/ 496346 h 3370005"/>
              <a:gd name="connsiteX2" fmla="*/ 2181347 w 2181347"/>
              <a:gd name="connsiteY2" fmla="*/ 2873660 h 3370005"/>
              <a:gd name="connsiteX3" fmla="*/ 1685002 w 2181347"/>
              <a:gd name="connsiteY3" fmla="*/ 3370005 h 3370005"/>
              <a:gd name="connsiteX4" fmla="*/ 0 w 2181347"/>
              <a:gd name="connsiteY4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47" h="3370005">
                <a:moveTo>
                  <a:pt x="1685002" y="0"/>
                </a:moveTo>
                <a:lnTo>
                  <a:pt x="2181347" y="496346"/>
                </a:lnTo>
                <a:lnTo>
                  <a:pt x="2181347" y="2873660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192143" y="97379"/>
            <a:ext cx="3370004" cy="4493340"/>
          </a:xfrm>
          <a:custGeom>
            <a:avLst/>
            <a:gdLst>
              <a:gd name="connsiteX0" fmla="*/ 1685002 w 3370004"/>
              <a:gd name="connsiteY0" fmla="*/ 0 h 3370005"/>
              <a:gd name="connsiteX1" fmla="*/ 3370004 w 3370004"/>
              <a:gd name="connsiteY1" fmla="*/ 1685003 h 3370005"/>
              <a:gd name="connsiteX2" fmla="*/ 1685002 w 3370004"/>
              <a:gd name="connsiteY2" fmla="*/ 3370005 h 3370005"/>
              <a:gd name="connsiteX3" fmla="*/ 0 w 3370004"/>
              <a:gd name="connsiteY3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004" h="3370005">
                <a:moveTo>
                  <a:pt x="1685002" y="0"/>
                </a:moveTo>
                <a:lnTo>
                  <a:pt x="3370004" y="1685003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4423505-50A4-4851-A7C4-5BE07FB4CF30}" type="datetimeFigureOut">
              <a:rPr lang="en-US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6DD0ED-FAF7-4DC4-8878-686A28A66F2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F40C6E-BEFA-43B8-8B38-6C43CB610781}" type="datetimeFigureOut">
              <a:rPr lang="en-US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CC9592E-B58D-4850-8934-BCF25F6F2A5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/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C9836D-2047-4229-B1D1-37CD3326BD40}" type="datetimeFigureOut">
              <a:rPr lang="en-US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FD1F79-B091-4D2B-B8FE-11C4D652487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transition/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4.emf"/><Relationship Id="rId1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26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24.wmf"/><Relationship Id="rId2" Type="http://schemas.openxmlformats.org/officeDocument/2006/relationships/oleObject" Target="../embeddings/oleObject7.bin"/><Relationship Id="rId11" Type="http://schemas.openxmlformats.org/officeDocument/2006/relationships/vmlDrawing" Target="../drawings/vmlDrawing5.v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7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emf"/><Relationship Id="rId1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oleObject" Target="../embeddings/oleObject13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38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35.e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19.bin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oleObject" Target="../embeddings/oleObject20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2.emf"/><Relationship Id="rId1" Type="http://schemas.openxmlformats.org/officeDocument/2006/relationships/oleObject" Target="../embeddings/oleObject22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wmf"/><Relationship Id="rId8" Type="http://schemas.openxmlformats.org/officeDocument/2006/relationships/oleObject" Target="../embeddings/oleObject27.bin"/><Relationship Id="rId7" Type="http://schemas.openxmlformats.org/officeDocument/2006/relationships/oleObject" Target="../embeddings/oleObject26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42.emf"/><Relationship Id="rId11" Type="http://schemas.openxmlformats.org/officeDocument/2006/relationships/vmlDrawing" Target="../drawings/vmlDrawing14.vml"/><Relationship Id="rId10" Type="http://schemas.openxmlformats.org/officeDocument/2006/relationships/slideLayout" Target="../slideLayouts/slideLayout10.xml"/><Relationship Id="rId1" Type="http://schemas.openxmlformats.org/officeDocument/2006/relationships/oleObject" Target="../embeddings/oleObject23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wmf"/><Relationship Id="rId8" Type="http://schemas.openxmlformats.org/officeDocument/2006/relationships/oleObject" Target="../embeddings/oleObject32.bin"/><Relationship Id="rId7" Type="http://schemas.openxmlformats.org/officeDocument/2006/relationships/oleObject" Target="../embeddings/oleObject31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42.emf"/><Relationship Id="rId11" Type="http://schemas.openxmlformats.org/officeDocument/2006/relationships/vmlDrawing" Target="../drawings/vmlDrawing15.vml"/><Relationship Id="rId10" Type="http://schemas.openxmlformats.org/officeDocument/2006/relationships/slideLayout" Target="../slideLayouts/slideLayout10.xml"/><Relationship Id="rId1" Type="http://schemas.openxmlformats.org/officeDocument/2006/relationships/oleObject" Target="../embeddings/oleObject28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9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42.emf"/><Relationship Id="rId1" Type="http://schemas.openxmlformats.org/officeDocument/2006/relationships/oleObject" Target="../embeddings/oleObject33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36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8.v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55.e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54.emf"/><Relationship Id="rId1" Type="http://schemas.openxmlformats.org/officeDocument/2006/relationships/oleObject" Target="../embeddings/oleObject37.bin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67.wmf"/><Relationship Id="rId7" Type="http://schemas.openxmlformats.org/officeDocument/2006/relationships/oleObject" Target="../embeddings/oleObject43.bin"/><Relationship Id="rId6" Type="http://schemas.openxmlformats.org/officeDocument/2006/relationships/image" Target="../media/image66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64.wmf"/><Relationship Id="rId10" Type="http://schemas.openxmlformats.org/officeDocument/2006/relationships/vmlDrawing" Target="../drawings/vmlDrawing19.vml"/><Relationship Id="rId1" Type="http://schemas.openxmlformats.org/officeDocument/2006/relationships/oleObject" Target="../embeddings/oleObject4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6.e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75.emf"/><Relationship Id="rId1" Type="http://schemas.openxmlformats.org/officeDocument/2006/relationships/oleObject" Target="../embeddings/oleObject4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78.e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77.emf"/><Relationship Id="rId1" Type="http://schemas.openxmlformats.org/officeDocument/2006/relationships/oleObject" Target="../embeddings/oleObject46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.bin"/><Relationship Id="rId8" Type="http://schemas.openxmlformats.org/officeDocument/2006/relationships/image" Target="../media/image82.e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75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1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80.emf"/><Relationship Id="rId12" Type="http://schemas.openxmlformats.org/officeDocument/2006/relationships/vmlDrawing" Target="../drawings/vmlDrawing22.v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83.emf"/><Relationship Id="rId1" Type="http://schemas.openxmlformats.org/officeDocument/2006/relationships/oleObject" Target="../embeddings/oleObject49.bin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.xml"/><Relationship Id="rId2" Type="http://schemas.openxmlformats.org/officeDocument/2006/relationships/image" Target="../media/image84.emf"/><Relationship Id="rId1" Type="http://schemas.openxmlformats.org/officeDocument/2006/relationships/oleObject" Target="../embeddings/oleObject54.bin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4.v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84.emf"/><Relationship Id="rId1" Type="http://schemas.openxmlformats.org/officeDocument/2006/relationships/oleObject" Target="../embeddings/oleObject55.bin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5.v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57.bin"/><Relationship Id="rId3" Type="http://schemas.openxmlformats.org/officeDocument/2006/relationships/tags" Target="../tags/tag6.xml"/><Relationship Id="rId2" Type="http://schemas.openxmlformats.org/officeDocument/2006/relationships/image" Target="../media/image84.emf"/><Relationship Id="rId1" Type="http://schemas.openxmlformats.org/officeDocument/2006/relationships/oleObject" Target="../embeddings/oleObject56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6.vml"/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88.emf"/><Relationship Id="rId6" Type="http://schemas.openxmlformats.org/officeDocument/2006/relationships/oleObject" Target="../embeddings/oleObject61.bin"/><Relationship Id="rId5" Type="http://schemas.openxmlformats.org/officeDocument/2006/relationships/oleObject" Target="../embeddings/oleObject60.bin"/><Relationship Id="rId4" Type="http://schemas.openxmlformats.org/officeDocument/2006/relationships/image" Target="../media/image87.e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86.emf"/><Relationship Id="rId1" Type="http://schemas.openxmlformats.org/officeDocument/2006/relationships/oleObject" Target="../embeddings/oleObject58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7.v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oleObject" Target="../embeddings/oleObject62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8.v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64.bin"/><Relationship Id="rId3" Type="http://schemas.openxmlformats.org/officeDocument/2006/relationships/image" Target="../media/image92.wmf"/><Relationship Id="rId2" Type="http://schemas.openxmlformats.org/officeDocument/2006/relationships/oleObject" Target="../embeddings/oleObject63.bin"/><Relationship Id="rId1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9.v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90.png"/><Relationship Id="rId3" Type="http://schemas.openxmlformats.org/officeDocument/2006/relationships/image" Target="../media/image95.emf"/><Relationship Id="rId2" Type="http://schemas.openxmlformats.org/officeDocument/2006/relationships/oleObject" Target="../embeddings/oleObject65.bin"/><Relationship Id="rId1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3933825" y="-346075"/>
            <a:ext cx="2382838" cy="2382838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15"/>
              <a:t>2A3Z</a:t>
            </a:r>
            <a:endParaRPr lang="en-US" altLang="zh-CN" sz="1015"/>
          </a:p>
        </p:txBody>
      </p:sp>
      <p:sp>
        <p:nvSpPr>
          <p:cNvPr id="25" name="任意多边形 24"/>
          <p:cNvSpPr/>
          <p:nvPr/>
        </p:nvSpPr>
        <p:spPr>
          <a:xfrm rot="2700000">
            <a:off x="8837613" y="2305050"/>
            <a:ext cx="612775" cy="612775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30" name="任意多边形 29"/>
          <p:cNvSpPr/>
          <p:nvPr/>
        </p:nvSpPr>
        <p:spPr>
          <a:xfrm rot="2700000">
            <a:off x="8968581" y="5741194"/>
            <a:ext cx="230188" cy="400050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grpSp>
        <p:nvGrpSpPr>
          <p:cNvPr id="18437" name="组合 13"/>
          <p:cNvGrpSpPr/>
          <p:nvPr/>
        </p:nvGrpSpPr>
        <p:grpSpPr bwMode="auto">
          <a:xfrm>
            <a:off x="4181475" y="1897063"/>
            <a:ext cx="4446588" cy="4279900"/>
            <a:chOff x="4181168" y="1039761"/>
            <a:chExt cx="4447349" cy="4280006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4181168" y="1039761"/>
              <a:ext cx="944725" cy="94458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4976642" y="1712878"/>
              <a:ext cx="944724" cy="944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367530" y="3100387"/>
              <a:ext cx="2260987" cy="221938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38" name="图片占位符 10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2" b="8562"/>
          <a:stretch>
            <a:fillRect/>
          </a:stretch>
        </p:blipFill>
        <p:spPr>
          <a:xfrm>
            <a:off x="6940550" y="-28575"/>
            <a:ext cx="2203450" cy="2284413"/>
          </a:xfrm>
          <a:prstGeom prst="rect">
            <a:avLst/>
          </a:prstGeom>
        </p:spPr>
      </p:pic>
      <p:pic>
        <p:nvPicPr>
          <p:cNvPr id="18439" name="图片占位符 9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4" r="34084"/>
          <a:stretch>
            <a:fillRect/>
          </a:stretch>
        </p:blipFill>
        <p:spPr>
          <a:xfrm>
            <a:off x="6962775" y="2427288"/>
            <a:ext cx="2181225" cy="4494212"/>
          </a:xfrm>
          <a:prstGeom prst="rect">
            <a:avLst/>
          </a:prstGeom>
        </p:spPr>
      </p:pic>
      <p:pic>
        <p:nvPicPr>
          <p:cNvPr id="18440" name="图片占位符 8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6" r="25056"/>
          <a:stretch>
            <a:fillRect/>
          </a:stretch>
        </p:blipFill>
        <p:spPr>
          <a:xfrm>
            <a:off x="5192713" y="96838"/>
            <a:ext cx="3368675" cy="4494212"/>
          </a:xfrm>
          <a:prstGeom prst="rect">
            <a:avLst/>
          </a:prstGeom>
        </p:spPr>
      </p:pic>
      <p:sp>
        <p:nvSpPr>
          <p:cNvPr id="18441" name="TextBox 26"/>
          <p:cNvSpPr txBox="1">
            <a:spLocks noChangeArrowheads="1"/>
          </p:cNvSpPr>
          <p:nvPr/>
        </p:nvSpPr>
        <p:spPr bwMode="auto">
          <a:xfrm>
            <a:off x="179705" y="2420938"/>
            <a:ext cx="47548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1557AE"/>
                </a:solidFill>
                <a:latin typeface="微软雅黑" panose="020B0503020204020204" pitchFamily="34" charset="-122"/>
              </a:rPr>
              <a:t>计算机图形学</a:t>
            </a:r>
            <a:endParaRPr lang="zh-CN" altLang="en-US" sz="6000" b="1">
              <a:solidFill>
                <a:srgbClr val="1557AE"/>
              </a:solidFill>
              <a:latin typeface="微软雅黑" panose="020B0503020204020204" pitchFamily="34" charset="-122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252413" y="3794125"/>
            <a:ext cx="66960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课程资料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443" name="矩形 39"/>
          <p:cNvSpPr>
            <a:spLocks noChangeArrowheads="1"/>
          </p:cNvSpPr>
          <p:nvPr/>
        </p:nvSpPr>
        <p:spPr bwMode="auto">
          <a:xfrm>
            <a:off x="250825" y="4503738"/>
            <a:ext cx="19450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1557AE"/>
                </a:solidFill>
                <a:latin typeface="微软雅黑" panose="020B0503020204020204" pitchFamily="34" charset="-122"/>
              </a:rPr>
              <a:t>2022-2023</a:t>
            </a:r>
            <a:r>
              <a:rPr lang="zh-CN" altLang="en-US" dirty="0">
                <a:solidFill>
                  <a:srgbClr val="1557AE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557AE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1557AE"/>
                </a:solidFill>
                <a:latin typeface="微软雅黑" panose="020B0503020204020204" pitchFamily="34" charset="-122"/>
              </a:rPr>
              <a:t>）</a:t>
            </a:r>
            <a:endParaRPr lang="zh-CN" altLang="en-US" dirty="0">
              <a:solidFill>
                <a:srgbClr val="1557AE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95288" y="3719513"/>
            <a:ext cx="26654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45" name="组合 43"/>
          <p:cNvGrpSpPr/>
          <p:nvPr/>
        </p:nvGrpSpPr>
        <p:grpSpPr bwMode="auto">
          <a:xfrm>
            <a:off x="-212725" y="4683125"/>
            <a:ext cx="1739900" cy="1617663"/>
            <a:chOff x="4181168" y="1039761"/>
            <a:chExt cx="1740064" cy="1617031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4181168" y="1039761"/>
              <a:ext cx="944652" cy="94419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976581" y="1712598"/>
              <a:ext cx="944651" cy="9441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投影变换的过程：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710565" indent="-71056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	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从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投影中心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发出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投影线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、经过三维物体上的每一点后，与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投影面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相交形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成交点集合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8012" y="6237220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正交</a:t>
            </a:r>
            <a:r>
              <a:rPr lang="zh-CN" altLang="en-US" sz="2000" dirty="0"/>
              <a:t>投影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1474822" y="6237184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透视</a:t>
            </a:r>
            <a:r>
              <a:rPr lang="zh-CN" altLang="en-US" sz="2000" dirty="0"/>
              <a:t>投影</a:t>
            </a:r>
            <a:endParaRPr lang="zh-CN" altLang="en-US" sz="20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rcRect b="12939"/>
          <a:stretch>
            <a:fillRect/>
          </a:stretch>
        </p:blipFill>
        <p:spPr>
          <a:xfrm>
            <a:off x="539115" y="2492375"/>
            <a:ext cx="8139430" cy="3613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投影的分类：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20955" algn="l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Tx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依据： 投影中心到投影面的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距离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推断：投影线是否可看作平行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线？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8012" y="6237220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正交</a:t>
            </a:r>
            <a:r>
              <a:rPr lang="zh-CN" altLang="en-US" sz="2000" dirty="0"/>
              <a:t>投影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1474822" y="6237184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透视</a:t>
            </a:r>
            <a:r>
              <a:rPr lang="zh-CN" altLang="en-US" sz="2000" dirty="0"/>
              <a:t>投影</a:t>
            </a:r>
            <a:endParaRPr lang="zh-CN" altLang="en-US" sz="20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rcRect b="12939"/>
          <a:stretch>
            <a:fillRect/>
          </a:stretch>
        </p:blipFill>
        <p:spPr>
          <a:xfrm>
            <a:off x="511175" y="2623185"/>
            <a:ext cx="8139430" cy="3613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340" y="1700530"/>
            <a:ext cx="6444615" cy="4957445"/>
          </a:xfrm>
          <a:prstGeom prst="rect">
            <a:avLst/>
          </a:prstGeom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投影的分类：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依据投影中心到投影面的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距离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两大类：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平行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投影、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平行投影：距离无限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大、必须有投影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方向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透视投影：距离有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限、必须有投影中心、投影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方向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二、课程内容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2988310" y="1988820"/>
            <a:ext cx="5081270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投影（概念、分类等）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平行投影（正交投影）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投影小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结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（透视投影、消隐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效果）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23215" y="1470025"/>
            <a:ext cx="8220075" cy="4690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行投影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正交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  （回顾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投影的分类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依据：投影中心与投影面的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距离？）     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07697" y="6309610"/>
            <a:ext cx="219329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dirty="0"/>
              <a:t>正交投影</a:t>
            </a:r>
            <a:r>
              <a:rPr lang="en-US" altLang="zh-CN" sz="2000" dirty="0"/>
              <a:t>---</a:t>
            </a:r>
            <a:r>
              <a:rPr lang="zh-CN" altLang="en-US" sz="2000" dirty="0"/>
              <a:t>示意</a:t>
            </a:r>
            <a:r>
              <a:rPr lang="zh-CN" altLang="en-US" sz="2000" dirty="0"/>
              <a:t>图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635" y="5505450"/>
            <a:ext cx="1647825" cy="635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行投影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正交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归属于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平行投影（投影中心与投影面的距离无穷大，则投影线平行）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投影方向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垂直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于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投影面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2564765"/>
            <a:ext cx="6735445" cy="41687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行投影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正交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特点：投影方向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垂直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于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投影面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性质：能够保持物体的实际尺寸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不足：没有立体信息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3805555"/>
            <a:ext cx="4159250" cy="2574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70" y="2132330"/>
            <a:ext cx="4175760" cy="4248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3283585"/>
            <a:ext cx="3367405" cy="3050540"/>
          </a:xfrm>
          <a:prstGeom prst="rect">
            <a:avLst/>
          </a:prstGeom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行投影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正交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变换：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思考：若立方体的前后表面平行于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屏幕，正交投影的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效果？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效果：该立方体前后表面的正交投影完全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重合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354830" y="4651375"/>
            <a:ext cx="1551305" cy="5257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15100" y="4252595"/>
            <a:ext cx="1836420" cy="1726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427152" y="4252845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dirty="0"/>
              <a:t>正交投影</a:t>
            </a:r>
            <a:endParaRPr lang="zh-CN" altLang="en-US" sz="20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46860" y="5443855"/>
            <a:ext cx="280797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1530350" y="2779395"/>
            <a:ext cx="16510" cy="2575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267335" y="5443855"/>
            <a:ext cx="1279525" cy="11690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618615" y="2491740"/>
            <a:ext cx="37084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uFillTx/>
                <a:latin typeface="楷体" panose="02010609060101010101" charset="-122"/>
                <a:cs typeface="Times New Roman" panose="02020603050405020304" pitchFamily="18" charset="0"/>
              </a:rPr>
              <a:t>y</a:t>
            </a:r>
            <a:endParaRPr lang="en-US" altLang="zh-CN" sz="3200" dirty="0">
              <a:solidFill>
                <a:srgbClr val="FF0000"/>
              </a:solidFill>
              <a:uFillTx/>
              <a:latin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6657" y="6334375"/>
            <a:ext cx="38608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uFillTx/>
                <a:latin typeface="楷体" panose="02010609060101010101" charset="-122"/>
                <a:cs typeface="Times New Roman" panose="02020603050405020304" pitchFamily="18" charset="0"/>
              </a:rPr>
              <a:t>z</a:t>
            </a:r>
            <a:endParaRPr lang="en-US" altLang="zh-CN" sz="3200" dirty="0">
              <a:solidFill>
                <a:srgbClr val="FF0000"/>
              </a:solidFill>
              <a:uFillTx/>
              <a:latin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4872" y="5498715"/>
            <a:ext cx="38608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uFillTx/>
                <a:latin typeface="楷体" panose="02010609060101010101" charset="-122"/>
                <a:cs typeface="Times New Roman" panose="02020603050405020304" pitchFamily="18" charset="0"/>
              </a:rPr>
              <a:t>x</a:t>
            </a:r>
            <a:endParaRPr lang="en-US" altLang="zh-CN" sz="3200" dirty="0">
              <a:solidFill>
                <a:srgbClr val="FF0000"/>
              </a:solidFill>
              <a:uFillTx/>
              <a:latin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行投影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正交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特点：可以保持物体的实际尺寸；无立体感（度量性好、直观性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差）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应用：三视图（主视图、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俯视图、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侧视图）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909316" name="Object 4"/>
          <p:cNvGraphicFramePr>
            <a:graphicFrameLocks noChangeAspect="1"/>
          </p:cNvGraphicFramePr>
          <p:nvPr/>
        </p:nvGraphicFramePr>
        <p:xfrm>
          <a:off x="476885" y="2564765"/>
          <a:ext cx="8477885" cy="366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1" imgW="8319770" imgH="3623945" progId="Visio.Drawing.11">
                  <p:embed/>
                </p:oleObj>
              </mc:Choice>
              <mc:Fallback>
                <p:oleObj name="" r:id="rId1" imgW="8319770" imgH="3623945" progId="Visio.Drawing.11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6885" y="2564765"/>
                        <a:ext cx="8477885" cy="3663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18" name="Rectangle 6"/>
          <p:cNvSpPr/>
          <p:nvPr/>
        </p:nvSpPr>
        <p:spPr>
          <a:xfrm>
            <a:off x="2915285" y="6020753"/>
            <a:ext cx="3600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69900" indent="-469900" algn="l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案例：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</a:rPr>
              <a:t>三维形体及其三视图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行投影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正交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投影：三视图案例（了解即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可）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特点：度量性好、直观性差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案例：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914400" lvl="2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下述三组三视图，主视图与侧视图完全相同，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914400" lvl="2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但俯视图有细微差别，说明三组物体有三种不同结构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en-US" altLang="zh-CN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09318" name="Rectangle 6"/>
          <p:cNvSpPr/>
          <p:nvPr/>
        </p:nvSpPr>
        <p:spPr>
          <a:xfrm>
            <a:off x="3060065" y="5588953"/>
            <a:ext cx="3600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69900" indent="-469900" algn="l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案例：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</a:rPr>
              <a:t>三组三视</a:t>
            </a:r>
            <a:r>
              <a:rPr lang="zh-CN" altLang="en-US" sz="2000" dirty="0">
                <a:latin typeface="Times New Roman" panose="02020603050405020304" pitchFamily="18" charset="0"/>
              </a:rPr>
              <a:t>图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94" name="Object 23"/>
          <p:cNvGraphicFramePr>
            <a:graphicFrameLocks noChangeAspect="1"/>
          </p:cNvGraphicFramePr>
          <p:nvPr/>
        </p:nvGraphicFramePr>
        <p:xfrm>
          <a:off x="539115" y="3789045"/>
          <a:ext cx="2087563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" imgW="6039485" imgH="4335145" progId="Visio.Drawing.11">
                  <p:embed/>
                </p:oleObj>
              </mc:Choice>
              <mc:Fallback>
                <p:oleObj name="" r:id="rId1" imgW="6039485" imgH="4335145" progId="Visio.Drawing.11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115" y="3789045"/>
                        <a:ext cx="2087563" cy="1498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Object 22"/>
          <p:cNvGraphicFramePr>
            <a:graphicFrameLocks noChangeAspect="1"/>
          </p:cNvGraphicFramePr>
          <p:nvPr/>
        </p:nvGraphicFramePr>
        <p:xfrm>
          <a:off x="3419158" y="3764280"/>
          <a:ext cx="2017712" cy="144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6039485" imgH="4335145" progId="Visio.Drawing.11">
                  <p:embed/>
                </p:oleObj>
              </mc:Choice>
              <mc:Fallback>
                <p:oleObj name="" r:id="rId3" imgW="6039485" imgH="4335145" progId="Visio.Drawing.11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9158" y="3764280"/>
                        <a:ext cx="2017712" cy="1443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6" name="Object 21"/>
          <p:cNvGraphicFramePr>
            <a:graphicFrameLocks noChangeAspect="1"/>
          </p:cNvGraphicFramePr>
          <p:nvPr/>
        </p:nvGraphicFramePr>
        <p:xfrm>
          <a:off x="6278563" y="3764280"/>
          <a:ext cx="2089150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5" imgW="6039485" imgH="4335145" progId="Visio.Drawing.11">
                  <p:embed/>
                </p:oleObj>
              </mc:Choice>
              <mc:Fallback>
                <p:oleObj name="" r:id="rId5" imgW="6039485" imgH="4335145" progId="Visio.Drawing.11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78563" y="3764280"/>
                        <a:ext cx="2089150" cy="1495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79638"/>
            <a:ext cx="9144000" cy="24987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1390492" y="2924175"/>
            <a:ext cx="6361430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zh-CN" altLang="en-US" sz="6000" dirty="0">
                <a:solidFill>
                  <a:schemeClr val="bg2"/>
                </a:solidFill>
                <a:latin typeface="+mn-ea"/>
                <a:ea typeface="+mn-ea"/>
              </a:rPr>
              <a:t>计算机</a:t>
            </a:r>
            <a:r>
              <a:rPr lang="en-US" altLang="zh-CN" sz="6000" dirty="0">
                <a:solidFill>
                  <a:schemeClr val="bg2"/>
                </a:solidFill>
                <a:latin typeface="+mn-ea"/>
                <a:ea typeface="+mn-ea"/>
              </a:rPr>
              <a:t>   +   </a:t>
            </a:r>
            <a:r>
              <a:rPr lang="zh-CN" altLang="en-US" sz="6000" dirty="0">
                <a:solidFill>
                  <a:schemeClr val="bg2"/>
                </a:solidFill>
                <a:latin typeface="+mn-ea"/>
                <a:ea typeface="+mn-ea"/>
              </a:rPr>
              <a:t>图形</a:t>
            </a:r>
            <a:r>
              <a:rPr lang="en-US" altLang="zh-CN" sz="6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endParaRPr lang="zh-CN" altLang="en-US" sz="6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2417763"/>
            <a:ext cx="10356850" cy="2022475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15" name="文本框 3"/>
          <p:cNvSpPr txBox="1">
            <a:spLocks noChangeArrowheads="1"/>
          </p:cNvSpPr>
          <p:nvPr/>
        </p:nvSpPr>
        <p:spPr bwMode="auto">
          <a:xfrm>
            <a:off x="3635058" y="1234758"/>
            <a:ext cx="24688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b="1"/>
              <a:t>两个关键词</a:t>
            </a:r>
            <a:endParaRPr lang="zh-CN" altLang="en-US" sz="3600" b="1"/>
          </a:p>
        </p:txBody>
      </p:sp>
      <p:grpSp>
        <p:nvGrpSpPr>
          <p:cNvPr id="21517" name="组合 5"/>
          <p:cNvGrpSpPr/>
          <p:nvPr/>
        </p:nvGrpSpPr>
        <p:grpSpPr bwMode="auto">
          <a:xfrm rot="5400000">
            <a:off x="-26194" y="-1239043"/>
            <a:ext cx="1082675" cy="5157788"/>
            <a:chOff x="-60724" y="-14287"/>
            <a:chExt cx="1082282" cy="5157788"/>
          </a:xfrm>
        </p:grpSpPr>
        <p:sp>
          <p:nvSpPr>
            <p:cNvPr id="99" name="任意多边形 98"/>
            <p:cNvSpPr/>
            <p:nvPr/>
          </p:nvSpPr>
          <p:spPr>
            <a:xfrm rot="16200000" flipV="1">
              <a:off x="-1867496" y="1778197"/>
              <a:ext cx="4695825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00" name="任意多边形 99"/>
            <p:cNvSpPr/>
            <p:nvPr/>
          </p:nvSpPr>
          <p:spPr>
            <a:xfrm rot="16200000" flipV="1">
              <a:off x="-1918296" y="2175072"/>
              <a:ext cx="4797425" cy="1082282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cxnSp>
          <p:nvCxnSpPr>
            <p:cNvPr id="101" name="直接连接符 100"/>
            <p:cNvCxnSpPr/>
            <p:nvPr/>
          </p:nvCxnSpPr>
          <p:spPr>
            <a:xfrm rot="16200000" flipV="1">
              <a:off x="-397482" y="479575"/>
              <a:ext cx="1814513" cy="82678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二、课程内容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2988310" y="2061210"/>
            <a:ext cx="5081270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投影（概念、分类等）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平行投影（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斜投影）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投影小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结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（透视投影、消隐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效果）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平行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投影：（回顾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投影的分类依据：投影中心与投影面的距离？）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rcRect l="5841" t="18293" r="13097" b="11433"/>
          <a:stretch>
            <a:fillRect/>
          </a:stretch>
        </p:blipFill>
        <p:spPr>
          <a:xfrm>
            <a:off x="611505" y="1844675"/>
            <a:ext cx="7451725" cy="4599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行投影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归属于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平行投影（投影中心与投影面的距离无穷大，则投影线平行）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投影方向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不垂直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于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投影面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708910"/>
            <a:ext cx="6906895" cy="3883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659880" y="2060575"/>
            <a:ext cx="2453005" cy="251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行投影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0175" y="119634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特点：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立体感强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（可同时反映物体的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多个面）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、部分可测量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性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平行于投影面的物体表面的长度和角度投影后保持不变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通常：选用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垂直于某个主轴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投影面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3068955"/>
            <a:ext cx="6053455" cy="3302000"/>
          </a:xfrm>
          <a:prstGeom prst="rect">
            <a:avLst/>
          </a:prstGeom>
        </p:spPr>
      </p:pic>
      <p:sp>
        <p:nvSpPr>
          <p:cNvPr id="909318" name="Rectangle 6"/>
          <p:cNvSpPr/>
          <p:nvPr/>
        </p:nvSpPr>
        <p:spPr>
          <a:xfrm>
            <a:off x="1835785" y="6380798"/>
            <a:ext cx="36004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69900" indent="-469900" algn="l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案例：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</a:rPr>
              <a:t>上海市三维地</a:t>
            </a:r>
            <a:r>
              <a:rPr lang="zh-CN" altLang="en-US" sz="2000" dirty="0">
                <a:latin typeface="Times New Roman" panose="02020603050405020304" pitchFamily="18" charset="0"/>
              </a:rPr>
              <a:t>图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平行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179070" y="1275080"/>
            <a:ext cx="8883015" cy="430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分类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分类依据：垂直于投影面的直线段，投影后的投影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长度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分为两类：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914400" lvl="2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等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测：长度保持不变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914400" lvl="2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二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测：长度为原来的一半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922626" name="Object 2"/>
          <p:cNvGraphicFramePr>
            <a:graphicFrameLocks noChangeAspect="1"/>
          </p:cNvGraphicFramePr>
          <p:nvPr/>
        </p:nvGraphicFramePr>
        <p:xfrm>
          <a:off x="467360" y="2780665"/>
          <a:ext cx="8736330" cy="427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6419215" imgH="3145790" progId="Visio.Drawing.11">
                  <p:embed/>
                </p:oleObj>
              </mc:Choice>
              <mc:Fallback>
                <p:oleObj name="" r:id="rId1" imgW="6419215" imgH="3145790" progId="Visio.Drawing.11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7360" y="2780665"/>
                        <a:ext cx="8736330" cy="4272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平行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179070" y="1275080"/>
            <a:ext cx="8883015" cy="430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分类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案例：立方体的斜等测投影图与斜二测投影图（思考：哪个更符合视觉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感受？）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75555" y="2231390"/>
            <a:ext cx="3778885" cy="386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3380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730" y="2276475"/>
            <a:ext cx="3804285" cy="3829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909318" name="Rectangle 6"/>
          <p:cNvSpPr/>
          <p:nvPr/>
        </p:nvSpPr>
        <p:spPr>
          <a:xfrm>
            <a:off x="1979295" y="6308725"/>
            <a:ext cx="64427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69900" indent="-469900" algn="l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案例：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</a:rPr>
              <a:t>立方体的斜投影</a:t>
            </a:r>
            <a:r>
              <a:rPr lang="en-US" altLang="zh-CN" sz="2000" dirty="0">
                <a:latin typeface="Times New Roman" panose="02020603050405020304" pitchFamily="18" charset="0"/>
              </a:rPr>
              <a:t> (a) </a:t>
            </a:r>
            <a:r>
              <a:rPr lang="zh-CN" altLang="en-US" sz="2000" dirty="0">
                <a:latin typeface="Times New Roman" panose="02020603050405020304" pitchFamily="18" charset="0"/>
              </a:rPr>
              <a:t>斜等测</a:t>
            </a:r>
            <a:r>
              <a:rPr lang="en-US" altLang="zh-CN" sz="2000" dirty="0">
                <a:latin typeface="Times New Roman" panose="02020603050405020304" pitchFamily="18" charset="0"/>
              </a:rPr>
              <a:t>   (b)</a:t>
            </a:r>
            <a:r>
              <a:rPr lang="zh-CN" altLang="en-US" sz="2000" dirty="0">
                <a:latin typeface="Times New Roman" panose="02020603050405020304" pitchFamily="18" charset="0"/>
              </a:rPr>
              <a:t>斜二</a:t>
            </a:r>
            <a:r>
              <a:rPr lang="zh-CN" altLang="en-US" sz="2000" dirty="0">
                <a:latin typeface="Times New Roman" panose="02020603050405020304" pitchFamily="18" charset="0"/>
              </a:rPr>
              <a:t>测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1772285"/>
            <a:ext cx="7163435" cy="5071745"/>
          </a:xfrm>
          <a:prstGeom prst="rect">
            <a:avLst/>
          </a:prstGeom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平行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179070" y="1275080"/>
            <a:ext cx="8883015" cy="430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highlight>
                <a:srgbClr val="C0C0C0"/>
              </a:highligh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满足：选用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垂直于某个主轴的投影面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两个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角：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  <p:sp>
        <p:nvSpPr>
          <p:cNvPr id="45062" name="Text Box 24"/>
          <p:cNvSpPr txBox="1"/>
          <p:nvPr/>
        </p:nvSpPr>
        <p:spPr>
          <a:xfrm>
            <a:off x="1907540" y="2132330"/>
            <a:ext cx="321945" cy="4210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eaLnBrk="1" hangingPunct="1"/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63" name="Text Box 25"/>
          <p:cNvSpPr txBox="1"/>
          <p:nvPr/>
        </p:nvSpPr>
        <p:spPr>
          <a:xfrm flipH="1">
            <a:off x="2627630" y="2193290"/>
            <a:ext cx="664845" cy="3600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eaLnBrk="1" hangingPunct="1"/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平行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>
          <a:xfrm>
            <a:off x="179070" y="1275080"/>
            <a:ext cx="8883015" cy="430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285" y="836930"/>
            <a:ext cx="4663440" cy="3302000"/>
          </a:xfrm>
          <a:prstGeom prst="rect">
            <a:avLst/>
          </a:prstGeom>
        </p:spPr>
      </p:pic>
      <p:graphicFrame>
        <p:nvGraphicFramePr>
          <p:cNvPr id="45067" name="Object 14"/>
          <p:cNvGraphicFramePr>
            <a:graphicFrameLocks noChangeAspect="1"/>
          </p:cNvGraphicFramePr>
          <p:nvPr/>
        </p:nvGraphicFramePr>
        <p:xfrm>
          <a:off x="827088" y="2975293"/>
          <a:ext cx="1528762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2" imgW="635000" imgH="393700" progId="Equation.3">
                  <p:embed/>
                </p:oleObj>
              </mc:Choice>
              <mc:Fallback>
                <p:oleObj name="" r:id="rId2" imgW="635000" imgH="3937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088" y="2975293"/>
                        <a:ext cx="1528762" cy="966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8" name="Object 15"/>
          <p:cNvGraphicFramePr>
            <a:graphicFrameLocks noChangeAspect="1"/>
          </p:cNvGraphicFramePr>
          <p:nvPr/>
        </p:nvGraphicFramePr>
        <p:xfrm>
          <a:off x="757555" y="4221163"/>
          <a:ext cx="45370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4" imgW="2095500" imgH="203200" progId="Equation.3">
                  <p:embed/>
                </p:oleObj>
              </mc:Choice>
              <mc:Fallback>
                <p:oleObj name="" r:id="rId4" imgW="2095500" imgH="2032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555" y="4221163"/>
                        <a:ext cx="4537075" cy="433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Object 16"/>
          <p:cNvGraphicFramePr>
            <a:graphicFrameLocks noChangeAspect="1"/>
          </p:cNvGraphicFramePr>
          <p:nvPr/>
        </p:nvGraphicFramePr>
        <p:xfrm>
          <a:off x="757555" y="4880293"/>
          <a:ext cx="44386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6" imgW="2044700" imgH="203200" progId="Equation.3">
                  <p:embed/>
                </p:oleObj>
              </mc:Choice>
              <mc:Fallback>
                <p:oleObj name="" r:id="rId6" imgW="2044700" imgH="2032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7555" y="4880293"/>
                        <a:ext cx="4438650" cy="433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0" name="Object 19"/>
          <p:cNvGraphicFramePr>
            <a:graphicFrameLocks noChangeAspect="1"/>
          </p:cNvGraphicFramePr>
          <p:nvPr/>
        </p:nvGraphicFramePr>
        <p:xfrm>
          <a:off x="685800" y="5640070"/>
          <a:ext cx="29511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8" imgW="1384935" imgH="482600" progId="Equation.3">
                  <p:embed/>
                </p:oleObj>
              </mc:Choice>
              <mc:Fallback>
                <p:oleObj name="" r:id="rId8" imgW="1384935" imgH="4826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5800" y="5640070"/>
                        <a:ext cx="2951163" cy="1038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18" name="Rectangle 6"/>
          <p:cNvSpPr/>
          <p:nvPr/>
        </p:nvSpPr>
        <p:spPr>
          <a:xfrm>
            <a:off x="5219700" y="6126480"/>
            <a:ext cx="36068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69900" indent="-469900" algn="l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思考：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</a:rPr>
              <a:t>斜投影变换矩阵</a:t>
            </a:r>
            <a:r>
              <a:rPr lang="zh-CN" altLang="en-US" sz="2000" dirty="0">
                <a:latin typeface="Times New Roman" panose="02020603050405020304" pitchFamily="18" charset="0"/>
              </a:rPr>
              <a:t>为？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平行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>
          <a:xfrm>
            <a:off x="179070" y="1275080"/>
            <a:ext cx="8883015" cy="21602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65" y="880110"/>
            <a:ext cx="5001895" cy="3542030"/>
          </a:xfrm>
          <a:prstGeom prst="rect">
            <a:avLst/>
          </a:prstGeom>
        </p:spPr>
      </p:pic>
      <p:graphicFrame>
        <p:nvGraphicFramePr>
          <p:cNvPr id="45070" name="Object 19"/>
          <p:cNvGraphicFramePr>
            <a:graphicFrameLocks noChangeAspect="1"/>
          </p:cNvGraphicFramePr>
          <p:nvPr/>
        </p:nvGraphicFramePr>
        <p:xfrm>
          <a:off x="539115" y="2348865"/>
          <a:ext cx="29511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2" imgW="1384935" imgH="482600" progId="Equation.3">
                  <p:embed/>
                </p:oleObj>
              </mc:Choice>
              <mc:Fallback>
                <p:oleObj name="" r:id="rId2" imgW="1384935" imgH="4826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115" y="2348865"/>
                        <a:ext cx="2951163" cy="1038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179070" y="4076700"/>
            <a:ext cx="8883015" cy="21602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两种情况：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  <p:sp>
        <p:nvSpPr>
          <p:cNvPr id="46082" name="Rectangle 25"/>
          <p:cNvSpPr/>
          <p:nvPr/>
        </p:nvSpPr>
        <p:spPr>
          <a:xfrm>
            <a:off x="467360" y="4508818"/>
            <a:ext cx="846201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marL="285750" indent="-28575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ahoma" panose="020B0604030504040204" pitchFamily="34" charset="0"/>
              </a:rPr>
              <a:t>斜等测：取</a:t>
            </a:r>
            <a:r>
              <a:rPr lang="en-US" altLang="zh-CN" sz="2000" dirty="0">
                <a:latin typeface="Tahoma" panose="020B0604030504040204" pitchFamily="34" charset="0"/>
              </a:rPr>
              <a:t>β</a:t>
            </a:r>
            <a:r>
              <a:rPr lang="zh-CN" altLang="en-US" sz="2000" dirty="0">
                <a:latin typeface="Tahoma" panose="020B0604030504040204" pitchFamily="34" charset="0"/>
              </a:rPr>
              <a:t>＝</a:t>
            </a:r>
            <a:r>
              <a:rPr lang="en-US" altLang="zh-CN" sz="2000" dirty="0">
                <a:latin typeface="Tahoma" panose="020B0604030504040204" pitchFamily="34" charset="0"/>
              </a:rPr>
              <a:t>45°</a:t>
            </a:r>
            <a:r>
              <a:rPr lang="zh-CN" altLang="en-US" sz="2000" dirty="0">
                <a:latin typeface="Tahoma" panose="020B0604030504040204" pitchFamily="34" charset="0"/>
              </a:rPr>
              <a:t>，当</a:t>
            </a:r>
            <a:r>
              <a:rPr lang="en-US" altLang="zh-CN" sz="2000" dirty="0">
                <a:latin typeface="Tahoma" panose="020B0604030504040204" pitchFamily="34" charset="0"/>
              </a:rPr>
              <a:t>cotα=1</a:t>
            </a:r>
            <a:r>
              <a:rPr lang="zh-CN" altLang="en-US" sz="2000" dirty="0">
                <a:latin typeface="Tahoma" panose="020B0604030504040204" pitchFamily="34" charset="0"/>
              </a:rPr>
              <a:t>时，即</a:t>
            </a:r>
            <a:r>
              <a:rPr lang="zh-CN" altLang="en-US" sz="2000" dirty="0">
                <a:solidFill>
                  <a:srgbClr val="FF0000"/>
                </a:solidFill>
                <a:latin typeface="Tahoma" panose="020B0604030504040204" pitchFamily="34" charset="0"/>
              </a:rPr>
              <a:t>投影方向与投影面成</a:t>
            </a:r>
            <a:r>
              <a:rPr lang="en-US" altLang="zh-CN" sz="2000" dirty="0">
                <a:solidFill>
                  <a:srgbClr val="FF0000"/>
                </a:solidFill>
                <a:latin typeface="Tahoma" panose="020B0604030504040204" pitchFamily="34" charset="0"/>
              </a:rPr>
              <a:t>α=45°</a:t>
            </a:r>
            <a:r>
              <a:rPr lang="zh-CN" altLang="en-US" sz="2000" dirty="0">
                <a:solidFill>
                  <a:srgbClr val="FF0000"/>
                </a:solidFill>
                <a:latin typeface="Tahoma" panose="020B0604030504040204" pitchFamily="34" charset="0"/>
              </a:rPr>
              <a:t>的夹角</a:t>
            </a:r>
            <a:r>
              <a:rPr lang="zh-CN" altLang="en-US" sz="2000" dirty="0">
                <a:latin typeface="Tahoma" panose="020B0604030504040204" pitchFamily="34" charset="0"/>
              </a:rPr>
              <a:t>时，</a:t>
            </a:r>
            <a:r>
              <a:rPr lang="zh-CN" altLang="en-US" sz="2000" dirty="0">
                <a:solidFill>
                  <a:srgbClr val="FF0000"/>
                </a:solidFill>
                <a:latin typeface="Tahoma" panose="020B0604030504040204" pitchFamily="34" charset="0"/>
              </a:rPr>
              <a:t>垂直于投影面的任何直线段的投影长度保持不变</a:t>
            </a:r>
            <a:r>
              <a:rPr lang="zh-CN" altLang="en-US" sz="2000" dirty="0">
                <a:latin typeface="Tahoma" panose="020B0604030504040204" pitchFamily="34" charset="0"/>
              </a:rPr>
              <a:t>。</a:t>
            </a:r>
            <a:endParaRPr lang="zh-CN" altLang="en-US" sz="2000" dirty="0">
              <a:latin typeface="Tahoma" panose="020B0604030504040204" pitchFamily="34" charset="0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ahoma" panose="020B0604030504040204" pitchFamily="34" charset="0"/>
                <a:sym typeface="+mn-ea"/>
              </a:rPr>
              <a:t>斜二测：</a:t>
            </a:r>
            <a:r>
              <a:rPr lang="zh-CN" altLang="en-US" sz="2000" dirty="0">
                <a:latin typeface="Tahoma" panose="020B0604030504040204" pitchFamily="34" charset="0"/>
                <a:sym typeface="+mn-ea"/>
              </a:rPr>
              <a:t>取</a:t>
            </a:r>
            <a:r>
              <a:rPr lang="en-US" altLang="zh-CN" sz="2000" dirty="0">
                <a:latin typeface="Tahoma" panose="020B0604030504040204" pitchFamily="34" charset="0"/>
                <a:sym typeface="+mn-ea"/>
              </a:rPr>
              <a:t>β</a:t>
            </a:r>
            <a:r>
              <a:rPr lang="zh-CN" altLang="en-US" sz="2000" dirty="0">
                <a:latin typeface="Tahoma" panose="020B0604030504040204" pitchFamily="34" charset="0"/>
                <a:sym typeface="+mn-ea"/>
              </a:rPr>
              <a:t>＝</a:t>
            </a:r>
            <a:r>
              <a:rPr lang="en-US" altLang="zh-CN" sz="2000" dirty="0">
                <a:latin typeface="Tahoma" panose="020B0604030504040204" pitchFamily="34" charset="0"/>
                <a:sym typeface="+mn-ea"/>
              </a:rPr>
              <a:t>45°</a:t>
            </a:r>
            <a:r>
              <a:rPr lang="zh-CN" altLang="en-US" sz="2000" dirty="0">
                <a:latin typeface="Tahoma" panose="020B0604030504040204" pitchFamily="34" charset="0"/>
                <a:sym typeface="+mn-ea"/>
              </a:rPr>
              <a:t>，当</a:t>
            </a:r>
            <a:r>
              <a:rPr lang="en-US" altLang="zh-CN" sz="2000" dirty="0">
                <a:latin typeface="Tahoma" panose="020B0604030504040204" pitchFamily="34" charset="0"/>
                <a:sym typeface="+mn-ea"/>
              </a:rPr>
              <a:t>cotα=1/2</a:t>
            </a:r>
            <a:r>
              <a:rPr lang="zh-CN" altLang="en-US" sz="2000" dirty="0">
                <a:latin typeface="Tahoma" panose="020B0604030504040204" pitchFamily="34" charset="0"/>
                <a:sym typeface="+mn-ea"/>
              </a:rPr>
              <a:t>时，有</a:t>
            </a:r>
            <a:r>
              <a:rPr lang="en-US" altLang="zh-CN" sz="2000" dirty="0">
                <a:latin typeface="Tahoma" panose="020B0604030504040204" pitchFamily="34" charset="0"/>
                <a:sym typeface="+mn-ea"/>
              </a:rPr>
              <a:t>α≈63.4°</a:t>
            </a:r>
            <a:r>
              <a:rPr lang="zh-CN" altLang="en-US" sz="2000" dirty="0">
                <a:latin typeface="Tahoma" panose="020B0604030504040204" pitchFamily="34" charset="0"/>
                <a:sym typeface="+mn-ea"/>
              </a:rPr>
              <a:t>，这时，</a:t>
            </a:r>
            <a:r>
              <a:rPr lang="en-US" altLang="zh-CN" sz="2000" dirty="0">
                <a:solidFill>
                  <a:srgbClr val="FF0000"/>
                </a:solidFill>
                <a:latin typeface="Tahoma" panose="020B0604030504040204" pitchFamily="34" charset="0"/>
                <a:sym typeface="+mn-ea"/>
              </a:rPr>
              <a:t>z</a:t>
            </a:r>
            <a:r>
              <a:rPr lang="zh-CN" altLang="en-US" sz="2000" dirty="0">
                <a:solidFill>
                  <a:srgbClr val="FF0000"/>
                </a:solidFill>
                <a:latin typeface="Tahoma" panose="020B0604030504040204" pitchFamily="34" charset="0"/>
                <a:sym typeface="+mn-ea"/>
              </a:rPr>
              <a:t>方向的长度，即垂直于投影面的任何直线段的投影长度为原长度的一半</a:t>
            </a:r>
            <a:r>
              <a:rPr lang="zh-CN" altLang="en-US" sz="2000" dirty="0">
                <a:latin typeface="Tahoma" panose="020B0604030504040204" pitchFamily="34" charset="0"/>
                <a:sym typeface="+mn-ea"/>
              </a:rPr>
              <a:t>。</a:t>
            </a:r>
            <a:endParaRPr lang="zh-CN" altLang="en-US" sz="2000" dirty="0">
              <a:latin typeface="Tahoma" panose="020B0604030504040204" pitchFamily="3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平行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>
          <a:xfrm>
            <a:off x="179070" y="1275080"/>
            <a:ext cx="8883015" cy="21602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  <a:sym typeface="+mn-ea"/>
              </a:rPr>
              <a:t>回顾：斜等测、斜二测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80940" y="2087245"/>
            <a:ext cx="3778885" cy="386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3380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115" y="2132330"/>
            <a:ext cx="3804285" cy="3829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909318" name="Rectangle 6"/>
          <p:cNvSpPr/>
          <p:nvPr/>
        </p:nvSpPr>
        <p:spPr>
          <a:xfrm>
            <a:off x="1907540" y="6165215"/>
            <a:ext cx="64427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69900" indent="-469900" algn="l"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</a:rPr>
              <a:t>案例：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</a:rPr>
              <a:t>立方体的斜投影</a:t>
            </a:r>
            <a:r>
              <a:rPr lang="en-US" altLang="zh-CN" sz="2000" dirty="0">
                <a:latin typeface="Times New Roman" panose="02020603050405020304" pitchFamily="18" charset="0"/>
              </a:rPr>
              <a:t> (a) </a:t>
            </a:r>
            <a:r>
              <a:rPr lang="zh-CN" altLang="en-US" sz="2000" dirty="0">
                <a:latin typeface="Times New Roman" panose="02020603050405020304" pitchFamily="18" charset="0"/>
              </a:rPr>
              <a:t>斜等测</a:t>
            </a:r>
            <a:r>
              <a:rPr lang="en-US" altLang="zh-CN" sz="2000" dirty="0">
                <a:latin typeface="Times New Roman" panose="02020603050405020304" pitchFamily="18" charset="0"/>
              </a:rPr>
              <a:t>   (b)</a:t>
            </a:r>
            <a:r>
              <a:rPr lang="zh-CN" altLang="en-US" sz="2000" dirty="0">
                <a:latin typeface="Times New Roman" panose="02020603050405020304" pitchFamily="18" charset="0"/>
              </a:rPr>
              <a:t>斜二</a:t>
            </a:r>
            <a:r>
              <a:rPr lang="zh-CN" altLang="en-US" sz="2000" dirty="0">
                <a:latin typeface="Times New Roman" panose="02020603050405020304" pitchFamily="18" charset="0"/>
              </a:rPr>
              <a:t>测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79638"/>
            <a:ext cx="9144000" cy="24987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-193833" y="2924175"/>
            <a:ext cx="95300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2"/>
                </a:solidFill>
                <a:latin typeface="+mn-ea"/>
                <a:ea typeface="+mn-ea"/>
              </a:rPr>
              <a:t>“</a:t>
            </a:r>
            <a:r>
              <a:rPr lang="zh-CN" altLang="en-US" sz="4000" dirty="0">
                <a:solidFill>
                  <a:schemeClr val="bg2"/>
                </a:solidFill>
                <a:latin typeface="+mn-ea"/>
                <a:ea typeface="+mn-ea"/>
              </a:rPr>
              <a:t>以</a:t>
            </a:r>
            <a:r>
              <a:rPr lang="zh-CN" altLang="en-US" sz="5400" dirty="0">
                <a:solidFill>
                  <a:srgbClr val="FF0000"/>
                </a:solidFill>
                <a:latin typeface="+mn-ea"/>
                <a:ea typeface="+mn-ea"/>
              </a:rPr>
              <a:t>屏幕</a:t>
            </a:r>
            <a:r>
              <a:rPr lang="zh-CN" altLang="en-US" sz="4000" dirty="0">
                <a:solidFill>
                  <a:schemeClr val="bg2"/>
                </a:solidFill>
                <a:latin typeface="+mn-ea"/>
                <a:ea typeface="+mn-ea"/>
              </a:rPr>
              <a:t>为</a:t>
            </a:r>
            <a:r>
              <a:rPr lang="zh-CN" altLang="en-US" sz="5400" dirty="0">
                <a:solidFill>
                  <a:schemeClr val="bg2"/>
                </a:solidFill>
                <a:latin typeface="+mn-ea"/>
                <a:ea typeface="+mn-ea"/>
              </a:rPr>
              <a:t>画板</a:t>
            </a:r>
            <a:r>
              <a:rPr lang="zh-CN" altLang="en-US" sz="4800" dirty="0">
                <a:solidFill>
                  <a:schemeClr val="bg2"/>
                </a:solidFill>
                <a:latin typeface="+mn-ea"/>
                <a:ea typeface="+mn-ea"/>
              </a:rPr>
              <a:t>，</a:t>
            </a:r>
            <a:r>
              <a:rPr lang="zh-CN" altLang="en-US" sz="4000" dirty="0">
                <a:solidFill>
                  <a:schemeClr val="bg2"/>
                </a:solidFill>
                <a:latin typeface="+mn-ea"/>
                <a:ea typeface="+mn-ea"/>
              </a:rPr>
              <a:t>以</a:t>
            </a:r>
            <a:r>
              <a:rPr lang="zh-CN" altLang="en-US" sz="5400" dirty="0">
                <a:solidFill>
                  <a:srgbClr val="FF0000"/>
                </a:solidFill>
                <a:latin typeface="+mn-ea"/>
                <a:ea typeface="+mn-ea"/>
              </a:rPr>
              <a:t>代码</a:t>
            </a:r>
            <a:r>
              <a:rPr lang="zh-CN" altLang="en-US" sz="4000" dirty="0">
                <a:solidFill>
                  <a:schemeClr val="bg2"/>
                </a:solidFill>
                <a:latin typeface="+mn-ea"/>
                <a:ea typeface="+mn-ea"/>
              </a:rPr>
              <a:t>为</a:t>
            </a:r>
            <a:r>
              <a:rPr lang="zh-CN" altLang="en-US" sz="5400" dirty="0">
                <a:solidFill>
                  <a:schemeClr val="bg2"/>
                </a:solidFill>
                <a:latin typeface="+mn-ea"/>
                <a:ea typeface="+mn-ea"/>
              </a:rPr>
              <a:t>画笔</a:t>
            </a:r>
            <a:r>
              <a:rPr lang="zh-CN" altLang="en-US" sz="4800" dirty="0">
                <a:solidFill>
                  <a:schemeClr val="bg2"/>
                </a:solidFill>
                <a:latin typeface="+mn-ea"/>
                <a:ea typeface="+mn-ea"/>
              </a:rPr>
              <a:t>”</a:t>
            </a:r>
            <a:endParaRPr lang="zh-CN" altLang="en-US" sz="4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2417763"/>
            <a:ext cx="10356850" cy="2022475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15" name="文本框 3"/>
          <p:cNvSpPr txBox="1">
            <a:spLocks noChangeArrowheads="1"/>
          </p:cNvSpPr>
          <p:nvPr/>
        </p:nvSpPr>
        <p:spPr bwMode="auto">
          <a:xfrm>
            <a:off x="3108643" y="1266508"/>
            <a:ext cx="2926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b="1"/>
              <a:t>计算机图形学</a:t>
            </a:r>
            <a:endParaRPr lang="zh-CN" altLang="en-US" sz="3600" b="1"/>
          </a:p>
        </p:txBody>
      </p:sp>
      <p:grpSp>
        <p:nvGrpSpPr>
          <p:cNvPr id="21517" name="组合 5"/>
          <p:cNvGrpSpPr/>
          <p:nvPr/>
        </p:nvGrpSpPr>
        <p:grpSpPr bwMode="auto">
          <a:xfrm rot="5400000">
            <a:off x="-26194" y="-1239043"/>
            <a:ext cx="1082675" cy="5157788"/>
            <a:chOff x="-60724" y="-14287"/>
            <a:chExt cx="1082282" cy="5157788"/>
          </a:xfrm>
        </p:grpSpPr>
        <p:sp>
          <p:nvSpPr>
            <p:cNvPr id="99" name="任意多边形 98"/>
            <p:cNvSpPr/>
            <p:nvPr/>
          </p:nvSpPr>
          <p:spPr>
            <a:xfrm rot="16200000" flipV="1">
              <a:off x="-1867496" y="1778197"/>
              <a:ext cx="4695825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00" name="任意多边形 99"/>
            <p:cNvSpPr/>
            <p:nvPr/>
          </p:nvSpPr>
          <p:spPr>
            <a:xfrm rot="16200000" flipV="1">
              <a:off x="-1918296" y="2175072"/>
              <a:ext cx="4797425" cy="1082282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cxnSp>
          <p:nvCxnSpPr>
            <p:cNvPr id="101" name="直接连接符 100"/>
            <p:cNvCxnSpPr/>
            <p:nvPr/>
          </p:nvCxnSpPr>
          <p:spPr>
            <a:xfrm rot="16200000" flipV="1">
              <a:off x="-397482" y="479575"/>
              <a:ext cx="1814513" cy="82678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二、课程内容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2988310" y="1988820"/>
            <a:ext cx="5081270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投影（概念、分类等）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平行投影（斜投影）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透视投影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buSzTx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投影小结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（透视投影、消隐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效果）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回顾：投影分类的依据？分为哪几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类？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19122" y="5674610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dirty="0"/>
              <a:t>正交</a:t>
            </a:r>
            <a:r>
              <a:rPr lang="zh-CN" altLang="en-US" sz="2000" dirty="0"/>
              <a:t>投影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1465932" y="5674574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000" dirty="0"/>
              <a:t>透视</a:t>
            </a:r>
            <a:r>
              <a:rPr lang="zh-CN" altLang="en-US" sz="2000" dirty="0"/>
              <a:t>投影</a:t>
            </a:r>
            <a:endParaRPr lang="zh-CN" altLang="en-US" sz="20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rcRect b="12939"/>
          <a:stretch>
            <a:fillRect/>
          </a:stretch>
        </p:blipFill>
        <p:spPr>
          <a:xfrm>
            <a:off x="394970" y="1988820"/>
            <a:ext cx="8139430" cy="3613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79930" y="2564765"/>
            <a:ext cx="6049645" cy="4253865"/>
            <a:chOff x="4932" y="3359"/>
            <a:chExt cx="8751" cy="614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32" y="3359"/>
              <a:ext cx="8286" cy="614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3" y="4152"/>
              <a:ext cx="2060" cy="3158"/>
            </a:xfrm>
            <a:prstGeom prst="rect">
              <a:avLst/>
            </a:prstGeom>
          </p:spPr>
        </p:pic>
      </p:grp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投影线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由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投影中心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发出（投影线不平行）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投影中心称为</a:t>
            </a:r>
            <a:r>
              <a:rPr lang="zh-CN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视点</a:t>
            </a:r>
            <a:endParaRPr lang="zh-CN" alt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2755" lvl="1" indent="1016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</a:t>
            </a: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先讨论：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投影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面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在物体和投影中心之间（投影中心与投影面之间的距离有限）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思考：日常生活中对物体的观察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方式？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47107" name="Object 18"/>
          <p:cNvGraphicFramePr>
            <a:graphicFrameLocks noChangeAspect="1"/>
          </p:cNvGraphicFramePr>
          <p:nvPr/>
        </p:nvGraphicFramePr>
        <p:xfrm>
          <a:off x="683895" y="1772920"/>
          <a:ext cx="7552690" cy="476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" imgW="5752465" imgH="3746500" progId="Visio.Drawing.11">
                  <p:embed/>
                </p:oleObj>
              </mc:Choice>
              <mc:Fallback>
                <p:oleObj name="" r:id="rId1" imgW="5752465" imgH="3746500" progId="Visio.Drawing.11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3895" y="1772920"/>
                        <a:ext cx="7552690" cy="4763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三要素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视点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（投影中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心）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视平面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（屏幕、投影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面）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物体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9705" y="2853055"/>
          <a:ext cx="4695825" cy="397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Visio" r:id="rId1" imgW="3484245" imgH="2830195" progId="Visio.Drawing.11">
                  <p:embed/>
                </p:oleObj>
              </mc:Choice>
              <mc:Fallback>
                <p:oleObj name="Visio" r:id="rId1" imgW="3484245" imgH="283019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" y="2853055"/>
                        <a:ext cx="4695825" cy="39782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35" y="1196340"/>
            <a:ext cx="3993515" cy="2314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5004435" y="3860800"/>
            <a:ext cx="4114165" cy="2568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latinLnBrk="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000" dirty="0"/>
              <a:t>相关概念：</a:t>
            </a:r>
            <a:endParaRPr lang="zh-CN" altLang="en-US" sz="2000" dirty="0"/>
          </a:p>
          <a:p>
            <a:pPr marL="428625" lvl="1" indent="-229870" defTabSz="0" latinLnBrk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zh-CN" altLang="en-US" sz="1800" dirty="0">
                <a:solidFill>
                  <a:srgbClr val="FF0000"/>
                </a:solidFill>
              </a:rPr>
              <a:t>视点</a:t>
            </a:r>
            <a:r>
              <a:rPr lang="zh-CN" altLang="en-US" sz="1800" dirty="0"/>
              <a:t>：投影中</a:t>
            </a:r>
            <a:r>
              <a:rPr lang="zh-CN" altLang="en-US" sz="1800" dirty="0"/>
              <a:t>心</a:t>
            </a:r>
            <a:endParaRPr lang="zh-CN" altLang="en-US" sz="1800" dirty="0"/>
          </a:p>
          <a:p>
            <a:pPr marL="438150" lvl="1" indent="-236855" defTabSz="0" latinLnBrk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47675" algn="l"/>
                <a:tab pos="1074420" algn="l"/>
              </a:tabLst>
            </a:pPr>
            <a:r>
              <a:rPr lang="zh-CN" altLang="en-US" sz="1800" dirty="0">
                <a:solidFill>
                  <a:srgbClr val="FF0000"/>
                </a:solidFill>
              </a:rPr>
              <a:t>视心</a:t>
            </a:r>
            <a:r>
              <a:rPr lang="zh-CN" altLang="en-US" sz="1800" dirty="0"/>
              <a:t>：垂直于视平面的视线与视平面的交</a:t>
            </a:r>
            <a:r>
              <a:rPr lang="zh-CN" altLang="en-US" sz="1800" dirty="0"/>
              <a:t>点</a:t>
            </a:r>
            <a:endParaRPr lang="zh-CN" altLang="en-US" sz="1800" dirty="0"/>
          </a:p>
          <a:p>
            <a:pPr marL="428625" lvl="1" indent="-229870" defTabSz="0" latinLnBrk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zh-CN" altLang="en-US" sz="1800" dirty="0">
                <a:solidFill>
                  <a:srgbClr val="FF0000"/>
                </a:solidFill>
              </a:rPr>
              <a:t>视距</a:t>
            </a:r>
            <a:r>
              <a:rPr lang="zh-CN" altLang="en-US" sz="1800" dirty="0"/>
              <a:t>：视点到视心的距离</a:t>
            </a:r>
            <a:r>
              <a:rPr lang="en-US" altLang="zh-CN" sz="1800" dirty="0"/>
              <a:t> d</a:t>
            </a:r>
            <a:endParaRPr lang="zh-CN" altLang="en-US" sz="1800" dirty="0"/>
          </a:p>
          <a:p>
            <a:pPr marL="428625" lvl="1" indent="-229870" defTabSz="0" latinLnBrk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zh-CN" altLang="en-US" sz="1800" dirty="0">
                <a:solidFill>
                  <a:srgbClr val="FF0000"/>
                </a:solidFill>
              </a:rPr>
              <a:t>视径</a:t>
            </a:r>
            <a:r>
              <a:rPr lang="zh-CN" altLang="en-US" sz="1800" dirty="0"/>
              <a:t>：视点到物体的距离</a:t>
            </a:r>
            <a:r>
              <a:rPr lang="en-US" altLang="zh-CN" sz="1800" dirty="0"/>
              <a:t> R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生活案例：画家写生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971550" y="1628775"/>
            <a:ext cx="7833995" cy="479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56510" y="6453505"/>
            <a:ext cx="4208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德国画家丢勒（</a:t>
            </a:r>
            <a:r>
              <a:rPr lang="en-US" altLang="zh-CN"/>
              <a:t>1471-1528</a:t>
            </a:r>
            <a:r>
              <a:rPr lang="zh-CN" altLang="en-US"/>
              <a:t>）的绘画</a:t>
            </a:r>
            <a:r>
              <a:rPr lang="zh-CN" altLang="en-US"/>
              <a:t>装置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生活案例：相机拍摄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1060" y="6165215"/>
            <a:ext cx="8161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考虑相机的视域体：</a:t>
            </a:r>
            <a:r>
              <a:rPr lang="zh-CN" altLang="en-US"/>
              <a:t>在近裁切面和远裁切面之间范围内的物体才会进行绘制</a:t>
            </a:r>
            <a:endParaRPr lang="zh-CN" altLang="en-US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611505" y="1700530"/>
            <a:ext cx="8223885" cy="424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投影过程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highlight>
                <a:srgbClr val="C0C0C0"/>
              </a:highligh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从视点将物体投射到某一观察平面上得到物体的透视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投影图形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step1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：物体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---&gt;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眼睛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step2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：眼睛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---&gt;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屏幕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345" y="3140710"/>
            <a:ext cx="7498080" cy="3792220"/>
          </a:xfrm>
          <a:prstGeom prst="rect">
            <a:avLst/>
          </a:prstGeom>
          <a:ln>
            <a:noFill/>
          </a:ln>
        </p:spPr>
      </p:pic>
      <p:sp>
        <p:nvSpPr>
          <p:cNvPr id="11" name="任意多边形 10"/>
          <p:cNvSpPr/>
          <p:nvPr/>
        </p:nvSpPr>
        <p:spPr>
          <a:xfrm>
            <a:off x="3129280" y="2564765"/>
            <a:ext cx="4974590" cy="1593850"/>
          </a:xfrm>
          <a:custGeom>
            <a:avLst/>
            <a:gdLst>
              <a:gd name="connisteX0" fmla="*/ 0 w 4791710"/>
              <a:gd name="connsiteY0" fmla="*/ 789516 h 1280371"/>
              <a:gd name="connisteX1" fmla="*/ 29210 w 4791710"/>
              <a:gd name="connsiteY1" fmla="*/ 722206 h 1280371"/>
              <a:gd name="connisteX2" fmla="*/ 77470 w 4791710"/>
              <a:gd name="connsiteY2" fmla="*/ 635846 h 1280371"/>
              <a:gd name="connisteX3" fmla="*/ 134620 w 4791710"/>
              <a:gd name="connsiteY3" fmla="*/ 568536 h 1280371"/>
              <a:gd name="connisteX4" fmla="*/ 173355 w 4791710"/>
              <a:gd name="connsiteY4" fmla="*/ 501226 h 1280371"/>
              <a:gd name="connisteX5" fmla="*/ 250190 w 4791710"/>
              <a:gd name="connsiteY5" fmla="*/ 433916 h 1280371"/>
              <a:gd name="connisteX6" fmla="*/ 298450 w 4791710"/>
              <a:gd name="connsiteY6" fmla="*/ 366606 h 1280371"/>
              <a:gd name="connisteX7" fmla="*/ 365760 w 4791710"/>
              <a:gd name="connsiteY7" fmla="*/ 308821 h 1280371"/>
              <a:gd name="connisteX8" fmla="*/ 433070 w 4791710"/>
              <a:gd name="connsiteY8" fmla="*/ 260561 h 1280371"/>
              <a:gd name="connisteX9" fmla="*/ 500380 w 4791710"/>
              <a:gd name="connsiteY9" fmla="*/ 221826 h 1280371"/>
              <a:gd name="connisteX10" fmla="*/ 567690 w 4791710"/>
              <a:gd name="connsiteY10" fmla="*/ 174201 h 1280371"/>
              <a:gd name="connisteX11" fmla="*/ 644525 w 4791710"/>
              <a:gd name="connsiteY11" fmla="*/ 144991 h 1280371"/>
              <a:gd name="connisteX12" fmla="*/ 721995 w 4791710"/>
              <a:gd name="connsiteY12" fmla="*/ 116416 h 1280371"/>
              <a:gd name="connisteX13" fmla="*/ 798830 w 4791710"/>
              <a:gd name="connsiteY13" fmla="*/ 96731 h 1280371"/>
              <a:gd name="connisteX14" fmla="*/ 894715 w 4791710"/>
              <a:gd name="connsiteY14" fmla="*/ 77681 h 1280371"/>
              <a:gd name="connisteX15" fmla="*/ 1000760 w 4791710"/>
              <a:gd name="connsiteY15" fmla="*/ 58631 h 1280371"/>
              <a:gd name="connisteX16" fmla="*/ 1068070 w 4791710"/>
              <a:gd name="connsiteY16" fmla="*/ 38946 h 1280371"/>
              <a:gd name="connisteX17" fmla="*/ 1144905 w 4791710"/>
              <a:gd name="connsiteY17" fmla="*/ 29421 h 1280371"/>
              <a:gd name="connisteX18" fmla="*/ 1231900 w 4791710"/>
              <a:gd name="connsiteY18" fmla="*/ 29421 h 1280371"/>
              <a:gd name="connisteX19" fmla="*/ 1318260 w 4791710"/>
              <a:gd name="connsiteY19" fmla="*/ 19896 h 1280371"/>
              <a:gd name="connisteX20" fmla="*/ 1424305 w 4791710"/>
              <a:gd name="connsiteY20" fmla="*/ 10371 h 1280371"/>
              <a:gd name="connisteX21" fmla="*/ 1529715 w 4791710"/>
              <a:gd name="connsiteY21" fmla="*/ 846 h 1280371"/>
              <a:gd name="connisteX22" fmla="*/ 1635760 w 4791710"/>
              <a:gd name="connsiteY22" fmla="*/ 846 h 1280371"/>
              <a:gd name="connisteX23" fmla="*/ 1722120 w 4791710"/>
              <a:gd name="connsiteY23" fmla="*/ 846 h 1280371"/>
              <a:gd name="connisteX24" fmla="*/ 1818640 w 4791710"/>
              <a:gd name="connsiteY24" fmla="*/ 846 h 1280371"/>
              <a:gd name="connisteX25" fmla="*/ 1885950 w 4791710"/>
              <a:gd name="connsiteY25" fmla="*/ 846 h 1280371"/>
              <a:gd name="connisteX26" fmla="*/ 1953260 w 4791710"/>
              <a:gd name="connsiteY26" fmla="*/ 846 h 1280371"/>
              <a:gd name="connisteX27" fmla="*/ 2030095 w 4791710"/>
              <a:gd name="connsiteY27" fmla="*/ 846 h 1280371"/>
              <a:gd name="connisteX28" fmla="*/ 2117090 w 4791710"/>
              <a:gd name="connsiteY28" fmla="*/ 846 h 1280371"/>
              <a:gd name="connisteX29" fmla="*/ 2203450 w 4791710"/>
              <a:gd name="connsiteY29" fmla="*/ 846 h 1280371"/>
              <a:gd name="connisteX30" fmla="*/ 2289810 w 4791710"/>
              <a:gd name="connsiteY30" fmla="*/ 10371 h 1280371"/>
              <a:gd name="connisteX31" fmla="*/ 2376805 w 4791710"/>
              <a:gd name="connsiteY31" fmla="*/ 19896 h 1280371"/>
              <a:gd name="connisteX32" fmla="*/ 2501900 w 4791710"/>
              <a:gd name="connsiteY32" fmla="*/ 29421 h 1280371"/>
              <a:gd name="connisteX33" fmla="*/ 2607310 w 4791710"/>
              <a:gd name="connsiteY33" fmla="*/ 58631 h 1280371"/>
              <a:gd name="connisteX34" fmla="*/ 2713355 w 4791710"/>
              <a:gd name="connsiteY34" fmla="*/ 68156 h 1280371"/>
              <a:gd name="connisteX35" fmla="*/ 2780665 w 4791710"/>
              <a:gd name="connsiteY35" fmla="*/ 77681 h 1280371"/>
              <a:gd name="connisteX36" fmla="*/ 2877185 w 4791710"/>
              <a:gd name="connsiteY36" fmla="*/ 96731 h 1280371"/>
              <a:gd name="connisteX37" fmla="*/ 2963545 w 4791710"/>
              <a:gd name="connsiteY37" fmla="*/ 125941 h 1280371"/>
              <a:gd name="connisteX38" fmla="*/ 3069590 w 4791710"/>
              <a:gd name="connsiteY38" fmla="*/ 144991 h 1280371"/>
              <a:gd name="connisteX39" fmla="*/ 3194685 w 4791710"/>
              <a:gd name="connsiteY39" fmla="*/ 174201 h 1280371"/>
              <a:gd name="connisteX40" fmla="*/ 3290570 w 4791710"/>
              <a:gd name="connsiteY40" fmla="*/ 212301 h 1280371"/>
              <a:gd name="connisteX41" fmla="*/ 3357880 w 4791710"/>
              <a:gd name="connsiteY41" fmla="*/ 231351 h 1280371"/>
              <a:gd name="connisteX42" fmla="*/ 3482975 w 4791710"/>
              <a:gd name="connsiteY42" fmla="*/ 270086 h 1280371"/>
              <a:gd name="connisteX43" fmla="*/ 3579495 w 4791710"/>
              <a:gd name="connsiteY43" fmla="*/ 308821 h 1280371"/>
              <a:gd name="connisteX44" fmla="*/ 3665855 w 4791710"/>
              <a:gd name="connsiteY44" fmla="*/ 327871 h 1280371"/>
              <a:gd name="connisteX45" fmla="*/ 3762375 w 4791710"/>
              <a:gd name="connsiteY45" fmla="*/ 366606 h 1280371"/>
              <a:gd name="connisteX46" fmla="*/ 3867785 w 4791710"/>
              <a:gd name="connsiteY46" fmla="*/ 385656 h 1280371"/>
              <a:gd name="connisteX47" fmla="*/ 3944620 w 4791710"/>
              <a:gd name="connsiteY47" fmla="*/ 423756 h 1280371"/>
              <a:gd name="connisteX48" fmla="*/ 4050665 w 4791710"/>
              <a:gd name="connsiteY48" fmla="*/ 462491 h 1280371"/>
              <a:gd name="connisteX49" fmla="*/ 4117975 w 4791710"/>
              <a:gd name="connsiteY49" fmla="*/ 491701 h 1280371"/>
              <a:gd name="connisteX50" fmla="*/ 4194810 w 4791710"/>
              <a:gd name="connsiteY50" fmla="*/ 539326 h 1280371"/>
              <a:gd name="connisteX51" fmla="*/ 4272280 w 4791710"/>
              <a:gd name="connsiteY51" fmla="*/ 587586 h 1280371"/>
              <a:gd name="connisteX52" fmla="*/ 4339590 w 4791710"/>
              <a:gd name="connsiteY52" fmla="*/ 654896 h 1280371"/>
              <a:gd name="connisteX53" fmla="*/ 4425950 w 4791710"/>
              <a:gd name="connsiteY53" fmla="*/ 722206 h 1280371"/>
              <a:gd name="connisteX54" fmla="*/ 4483735 w 4791710"/>
              <a:gd name="connsiteY54" fmla="*/ 789516 h 1280371"/>
              <a:gd name="connisteX55" fmla="*/ 4570095 w 4791710"/>
              <a:gd name="connsiteY55" fmla="*/ 876511 h 1280371"/>
              <a:gd name="connisteX56" fmla="*/ 4627880 w 4791710"/>
              <a:gd name="connsiteY56" fmla="*/ 943821 h 1280371"/>
              <a:gd name="connisteX57" fmla="*/ 4666615 w 4791710"/>
              <a:gd name="connsiteY57" fmla="*/ 1011131 h 1280371"/>
              <a:gd name="connisteX58" fmla="*/ 4714875 w 4791710"/>
              <a:gd name="connsiteY58" fmla="*/ 1078441 h 1280371"/>
              <a:gd name="connisteX59" fmla="*/ 4743450 w 4791710"/>
              <a:gd name="connsiteY59" fmla="*/ 1145751 h 1280371"/>
              <a:gd name="connisteX60" fmla="*/ 4772025 w 4791710"/>
              <a:gd name="connsiteY60" fmla="*/ 1213061 h 1280371"/>
              <a:gd name="connisteX61" fmla="*/ 4791710 w 4791710"/>
              <a:gd name="connsiteY61" fmla="*/ 1280371 h 12803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</a:cxnLst>
            <a:rect l="l" t="t" r="r" b="b"/>
            <a:pathLst>
              <a:path w="4791710" h="1280372">
                <a:moveTo>
                  <a:pt x="0" y="789517"/>
                </a:moveTo>
                <a:cubicBezTo>
                  <a:pt x="5080" y="778087"/>
                  <a:pt x="13970" y="752687"/>
                  <a:pt x="29210" y="722207"/>
                </a:cubicBezTo>
                <a:cubicBezTo>
                  <a:pt x="44450" y="691727"/>
                  <a:pt x="56515" y="666327"/>
                  <a:pt x="77470" y="635847"/>
                </a:cubicBezTo>
                <a:cubicBezTo>
                  <a:pt x="98425" y="605367"/>
                  <a:pt x="115570" y="595207"/>
                  <a:pt x="134620" y="568537"/>
                </a:cubicBezTo>
                <a:cubicBezTo>
                  <a:pt x="153670" y="541867"/>
                  <a:pt x="150495" y="527897"/>
                  <a:pt x="173355" y="501227"/>
                </a:cubicBezTo>
                <a:cubicBezTo>
                  <a:pt x="196215" y="474557"/>
                  <a:pt x="225425" y="460587"/>
                  <a:pt x="250190" y="433917"/>
                </a:cubicBezTo>
                <a:cubicBezTo>
                  <a:pt x="274955" y="407247"/>
                  <a:pt x="275590" y="391372"/>
                  <a:pt x="298450" y="366607"/>
                </a:cubicBezTo>
                <a:cubicBezTo>
                  <a:pt x="321310" y="341842"/>
                  <a:pt x="339090" y="329777"/>
                  <a:pt x="365760" y="308822"/>
                </a:cubicBezTo>
                <a:cubicBezTo>
                  <a:pt x="392430" y="287867"/>
                  <a:pt x="406400" y="277707"/>
                  <a:pt x="433070" y="260562"/>
                </a:cubicBezTo>
                <a:cubicBezTo>
                  <a:pt x="459740" y="243417"/>
                  <a:pt x="473710" y="238972"/>
                  <a:pt x="500380" y="221827"/>
                </a:cubicBezTo>
                <a:cubicBezTo>
                  <a:pt x="527050" y="204682"/>
                  <a:pt x="539115" y="189442"/>
                  <a:pt x="567690" y="174202"/>
                </a:cubicBezTo>
                <a:cubicBezTo>
                  <a:pt x="596265" y="158962"/>
                  <a:pt x="613410" y="156422"/>
                  <a:pt x="644525" y="144992"/>
                </a:cubicBezTo>
                <a:cubicBezTo>
                  <a:pt x="675640" y="133562"/>
                  <a:pt x="690880" y="125942"/>
                  <a:pt x="721995" y="116417"/>
                </a:cubicBezTo>
                <a:cubicBezTo>
                  <a:pt x="753110" y="106892"/>
                  <a:pt x="764540" y="104352"/>
                  <a:pt x="798830" y="96732"/>
                </a:cubicBezTo>
                <a:cubicBezTo>
                  <a:pt x="833120" y="89112"/>
                  <a:pt x="854075" y="85302"/>
                  <a:pt x="894715" y="77682"/>
                </a:cubicBezTo>
                <a:cubicBezTo>
                  <a:pt x="935355" y="70062"/>
                  <a:pt x="965835" y="66252"/>
                  <a:pt x="1000760" y="58632"/>
                </a:cubicBezTo>
                <a:cubicBezTo>
                  <a:pt x="1035685" y="51012"/>
                  <a:pt x="1039495" y="44662"/>
                  <a:pt x="1068070" y="38947"/>
                </a:cubicBezTo>
                <a:cubicBezTo>
                  <a:pt x="1096645" y="33232"/>
                  <a:pt x="1111885" y="31327"/>
                  <a:pt x="1144905" y="29422"/>
                </a:cubicBezTo>
                <a:cubicBezTo>
                  <a:pt x="1177925" y="27517"/>
                  <a:pt x="1196975" y="31327"/>
                  <a:pt x="1231900" y="29422"/>
                </a:cubicBezTo>
                <a:cubicBezTo>
                  <a:pt x="1266825" y="27517"/>
                  <a:pt x="1279525" y="23707"/>
                  <a:pt x="1318260" y="19897"/>
                </a:cubicBezTo>
                <a:cubicBezTo>
                  <a:pt x="1356995" y="16087"/>
                  <a:pt x="1381760" y="14182"/>
                  <a:pt x="1424305" y="10372"/>
                </a:cubicBezTo>
                <a:cubicBezTo>
                  <a:pt x="1466850" y="6562"/>
                  <a:pt x="1487170" y="2752"/>
                  <a:pt x="1529715" y="847"/>
                </a:cubicBezTo>
                <a:cubicBezTo>
                  <a:pt x="1572260" y="-1058"/>
                  <a:pt x="1597025" y="847"/>
                  <a:pt x="1635760" y="847"/>
                </a:cubicBezTo>
                <a:cubicBezTo>
                  <a:pt x="1674495" y="847"/>
                  <a:pt x="1685290" y="847"/>
                  <a:pt x="1722120" y="847"/>
                </a:cubicBezTo>
                <a:cubicBezTo>
                  <a:pt x="1758950" y="847"/>
                  <a:pt x="1785620" y="847"/>
                  <a:pt x="1818640" y="847"/>
                </a:cubicBezTo>
                <a:cubicBezTo>
                  <a:pt x="1851660" y="847"/>
                  <a:pt x="1859280" y="847"/>
                  <a:pt x="1885950" y="847"/>
                </a:cubicBezTo>
                <a:cubicBezTo>
                  <a:pt x="1912620" y="847"/>
                  <a:pt x="1924685" y="847"/>
                  <a:pt x="1953260" y="847"/>
                </a:cubicBezTo>
                <a:cubicBezTo>
                  <a:pt x="1981835" y="847"/>
                  <a:pt x="1997075" y="847"/>
                  <a:pt x="2030095" y="847"/>
                </a:cubicBezTo>
                <a:cubicBezTo>
                  <a:pt x="2063115" y="847"/>
                  <a:pt x="2082165" y="847"/>
                  <a:pt x="2117090" y="847"/>
                </a:cubicBezTo>
                <a:cubicBezTo>
                  <a:pt x="2152015" y="847"/>
                  <a:pt x="2169160" y="-1058"/>
                  <a:pt x="2203450" y="847"/>
                </a:cubicBezTo>
                <a:cubicBezTo>
                  <a:pt x="2237740" y="2752"/>
                  <a:pt x="2254885" y="6562"/>
                  <a:pt x="2289810" y="10372"/>
                </a:cubicBezTo>
                <a:cubicBezTo>
                  <a:pt x="2324735" y="14182"/>
                  <a:pt x="2334260" y="16087"/>
                  <a:pt x="2376805" y="19897"/>
                </a:cubicBezTo>
                <a:cubicBezTo>
                  <a:pt x="2419350" y="23707"/>
                  <a:pt x="2455545" y="21802"/>
                  <a:pt x="2501900" y="29422"/>
                </a:cubicBezTo>
                <a:cubicBezTo>
                  <a:pt x="2548255" y="37042"/>
                  <a:pt x="2564765" y="51012"/>
                  <a:pt x="2607310" y="58632"/>
                </a:cubicBezTo>
                <a:cubicBezTo>
                  <a:pt x="2649855" y="66252"/>
                  <a:pt x="2678430" y="64347"/>
                  <a:pt x="2713355" y="68157"/>
                </a:cubicBezTo>
                <a:cubicBezTo>
                  <a:pt x="2748280" y="71967"/>
                  <a:pt x="2747645" y="71967"/>
                  <a:pt x="2780665" y="77682"/>
                </a:cubicBezTo>
                <a:cubicBezTo>
                  <a:pt x="2813685" y="83397"/>
                  <a:pt x="2840355" y="87207"/>
                  <a:pt x="2877185" y="96732"/>
                </a:cubicBezTo>
                <a:cubicBezTo>
                  <a:pt x="2914015" y="106257"/>
                  <a:pt x="2924810" y="116417"/>
                  <a:pt x="2963545" y="125942"/>
                </a:cubicBezTo>
                <a:cubicBezTo>
                  <a:pt x="3002280" y="135467"/>
                  <a:pt x="3023235" y="135467"/>
                  <a:pt x="3069590" y="144992"/>
                </a:cubicBezTo>
                <a:cubicBezTo>
                  <a:pt x="3115945" y="154517"/>
                  <a:pt x="3150235" y="160867"/>
                  <a:pt x="3194685" y="174202"/>
                </a:cubicBezTo>
                <a:cubicBezTo>
                  <a:pt x="3239135" y="187537"/>
                  <a:pt x="3258185" y="200872"/>
                  <a:pt x="3290570" y="212302"/>
                </a:cubicBezTo>
                <a:cubicBezTo>
                  <a:pt x="3322955" y="223732"/>
                  <a:pt x="3319145" y="219922"/>
                  <a:pt x="3357880" y="231352"/>
                </a:cubicBezTo>
                <a:cubicBezTo>
                  <a:pt x="3396615" y="242782"/>
                  <a:pt x="3438525" y="254847"/>
                  <a:pt x="3482975" y="270087"/>
                </a:cubicBezTo>
                <a:cubicBezTo>
                  <a:pt x="3527425" y="285327"/>
                  <a:pt x="3542665" y="297392"/>
                  <a:pt x="3579495" y="308822"/>
                </a:cubicBezTo>
                <a:cubicBezTo>
                  <a:pt x="3616325" y="320252"/>
                  <a:pt x="3629025" y="316442"/>
                  <a:pt x="3665855" y="327872"/>
                </a:cubicBezTo>
                <a:cubicBezTo>
                  <a:pt x="3702685" y="339302"/>
                  <a:pt x="3721735" y="355177"/>
                  <a:pt x="3762375" y="366607"/>
                </a:cubicBezTo>
                <a:cubicBezTo>
                  <a:pt x="3803015" y="378037"/>
                  <a:pt x="3831590" y="374227"/>
                  <a:pt x="3867785" y="385657"/>
                </a:cubicBezTo>
                <a:cubicBezTo>
                  <a:pt x="3903980" y="397087"/>
                  <a:pt x="3907790" y="408517"/>
                  <a:pt x="3944620" y="423757"/>
                </a:cubicBezTo>
                <a:cubicBezTo>
                  <a:pt x="3981450" y="438997"/>
                  <a:pt x="4015740" y="449157"/>
                  <a:pt x="4050665" y="462492"/>
                </a:cubicBezTo>
                <a:cubicBezTo>
                  <a:pt x="4085590" y="475827"/>
                  <a:pt x="4089400" y="476462"/>
                  <a:pt x="4117975" y="491702"/>
                </a:cubicBezTo>
                <a:cubicBezTo>
                  <a:pt x="4146550" y="506942"/>
                  <a:pt x="4163695" y="520277"/>
                  <a:pt x="4194810" y="539327"/>
                </a:cubicBezTo>
                <a:cubicBezTo>
                  <a:pt x="4225925" y="558377"/>
                  <a:pt x="4243070" y="564727"/>
                  <a:pt x="4272280" y="587587"/>
                </a:cubicBezTo>
                <a:cubicBezTo>
                  <a:pt x="4301490" y="610447"/>
                  <a:pt x="4309110" y="628227"/>
                  <a:pt x="4339590" y="654897"/>
                </a:cubicBezTo>
                <a:cubicBezTo>
                  <a:pt x="4370070" y="681567"/>
                  <a:pt x="4397375" y="695537"/>
                  <a:pt x="4425950" y="722207"/>
                </a:cubicBezTo>
                <a:cubicBezTo>
                  <a:pt x="4454525" y="748877"/>
                  <a:pt x="4455160" y="758402"/>
                  <a:pt x="4483735" y="789517"/>
                </a:cubicBezTo>
                <a:cubicBezTo>
                  <a:pt x="4512310" y="820632"/>
                  <a:pt x="4541520" y="845397"/>
                  <a:pt x="4570095" y="876512"/>
                </a:cubicBezTo>
                <a:cubicBezTo>
                  <a:pt x="4598670" y="907627"/>
                  <a:pt x="4608830" y="917152"/>
                  <a:pt x="4627880" y="943822"/>
                </a:cubicBezTo>
                <a:cubicBezTo>
                  <a:pt x="4646930" y="970492"/>
                  <a:pt x="4649470" y="984462"/>
                  <a:pt x="4666615" y="1011132"/>
                </a:cubicBezTo>
                <a:cubicBezTo>
                  <a:pt x="4683760" y="1037802"/>
                  <a:pt x="4699635" y="1051772"/>
                  <a:pt x="4714875" y="1078442"/>
                </a:cubicBezTo>
                <a:cubicBezTo>
                  <a:pt x="4730115" y="1105112"/>
                  <a:pt x="4732020" y="1119082"/>
                  <a:pt x="4743450" y="1145752"/>
                </a:cubicBezTo>
                <a:cubicBezTo>
                  <a:pt x="4754880" y="1172422"/>
                  <a:pt x="4762500" y="1186392"/>
                  <a:pt x="4772025" y="1213062"/>
                </a:cubicBezTo>
                <a:cubicBezTo>
                  <a:pt x="4781550" y="1239732"/>
                  <a:pt x="4788535" y="1268307"/>
                  <a:pt x="4791710" y="1280372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260465" y="3882390"/>
            <a:ext cx="1568450" cy="568960"/>
          </a:xfrm>
          <a:custGeom>
            <a:avLst/>
            <a:gdLst>
              <a:gd name="connisteX0" fmla="*/ 1424305 w 1443728"/>
              <a:gd name="connsiteY0" fmla="*/ 617643 h 617643"/>
              <a:gd name="connisteX1" fmla="*/ 1443355 w 1443728"/>
              <a:gd name="connsiteY1" fmla="*/ 550333 h 617643"/>
              <a:gd name="connisteX2" fmla="*/ 1433830 w 1443728"/>
              <a:gd name="connsiteY2" fmla="*/ 483023 h 617643"/>
              <a:gd name="connisteX3" fmla="*/ 1414145 w 1443728"/>
              <a:gd name="connsiteY3" fmla="*/ 415713 h 617643"/>
              <a:gd name="connisteX4" fmla="*/ 1366520 w 1443728"/>
              <a:gd name="connsiteY4" fmla="*/ 338878 h 617643"/>
              <a:gd name="connisteX5" fmla="*/ 1299210 w 1443728"/>
              <a:gd name="connsiteY5" fmla="*/ 281093 h 617643"/>
              <a:gd name="connisteX6" fmla="*/ 1241425 w 1443728"/>
              <a:gd name="connsiteY6" fmla="*/ 213783 h 617643"/>
              <a:gd name="connisteX7" fmla="*/ 1174115 w 1443728"/>
              <a:gd name="connsiteY7" fmla="*/ 175048 h 617643"/>
              <a:gd name="connisteX8" fmla="*/ 1096645 w 1443728"/>
              <a:gd name="connsiteY8" fmla="*/ 126788 h 617643"/>
              <a:gd name="connisteX9" fmla="*/ 1019810 w 1443728"/>
              <a:gd name="connsiteY9" fmla="*/ 98213 h 617643"/>
              <a:gd name="connisteX10" fmla="*/ 952500 w 1443728"/>
              <a:gd name="connsiteY10" fmla="*/ 59478 h 617643"/>
              <a:gd name="connisteX11" fmla="*/ 875665 w 1443728"/>
              <a:gd name="connsiteY11" fmla="*/ 49953 h 617643"/>
              <a:gd name="connisteX12" fmla="*/ 798830 w 1443728"/>
              <a:gd name="connsiteY12" fmla="*/ 21378 h 617643"/>
              <a:gd name="connisteX13" fmla="*/ 721995 w 1443728"/>
              <a:gd name="connsiteY13" fmla="*/ 11218 h 617643"/>
              <a:gd name="connisteX14" fmla="*/ 644525 w 1443728"/>
              <a:gd name="connsiteY14" fmla="*/ 1693 h 617643"/>
              <a:gd name="connisteX15" fmla="*/ 567690 w 1443728"/>
              <a:gd name="connsiteY15" fmla="*/ 1693 h 617643"/>
              <a:gd name="connisteX16" fmla="*/ 500380 w 1443728"/>
              <a:gd name="connsiteY16" fmla="*/ 1693 h 617643"/>
              <a:gd name="connisteX17" fmla="*/ 433070 w 1443728"/>
              <a:gd name="connsiteY17" fmla="*/ 1693 h 617643"/>
              <a:gd name="connisteX18" fmla="*/ 346710 w 1443728"/>
              <a:gd name="connsiteY18" fmla="*/ 1693 h 617643"/>
              <a:gd name="connisteX19" fmla="*/ 279400 w 1443728"/>
              <a:gd name="connsiteY19" fmla="*/ 1693 h 617643"/>
              <a:gd name="connisteX20" fmla="*/ 211455 w 1443728"/>
              <a:gd name="connsiteY20" fmla="*/ 21378 h 617643"/>
              <a:gd name="connisteX21" fmla="*/ 144145 w 1443728"/>
              <a:gd name="connsiteY21" fmla="*/ 40428 h 617643"/>
              <a:gd name="connisteX22" fmla="*/ 67310 w 1443728"/>
              <a:gd name="connsiteY22" fmla="*/ 69003 h 617643"/>
              <a:gd name="connisteX23" fmla="*/ 0 w 1443728"/>
              <a:gd name="connsiteY23" fmla="*/ 117263 h 61764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</a:cxnLst>
            <a:rect l="l" t="t" r="r" b="b"/>
            <a:pathLst>
              <a:path w="1443729" h="617643">
                <a:moveTo>
                  <a:pt x="1424305" y="617643"/>
                </a:moveTo>
                <a:cubicBezTo>
                  <a:pt x="1428115" y="605578"/>
                  <a:pt x="1441450" y="577003"/>
                  <a:pt x="1443355" y="550333"/>
                </a:cubicBezTo>
                <a:cubicBezTo>
                  <a:pt x="1445260" y="523663"/>
                  <a:pt x="1439545" y="509693"/>
                  <a:pt x="1433830" y="483023"/>
                </a:cubicBezTo>
                <a:cubicBezTo>
                  <a:pt x="1428115" y="456353"/>
                  <a:pt x="1427480" y="444288"/>
                  <a:pt x="1414145" y="415713"/>
                </a:cubicBezTo>
                <a:cubicBezTo>
                  <a:pt x="1400810" y="387138"/>
                  <a:pt x="1389380" y="365548"/>
                  <a:pt x="1366520" y="338878"/>
                </a:cubicBezTo>
                <a:cubicBezTo>
                  <a:pt x="1343660" y="312208"/>
                  <a:pt x="1323975" y="305858"/>
                  <a:pt x="1299210" y="281093"/>
                </a:cubicBezTo>
                <a:cubicBezTo>
                  <a:pt x="1274445" y="256328"/>
                  <a:pt x="1266190" y="234738"/>
                  <a:pt x="1241425" y="213783"/>
                </a:cubicBezTo>
                <a:cubicBezTo>
                  <a:pt x="1216660" y="192828"/>
                  <a:pt x="1203325" y="192193"/>
                  <a:pt x="1174115" y="175048"/>
                </a:cubicBezTo>
                <a:cubicBezTo>
                  <a:pt x="1144905" y="157903"/>
                  <a:pt x="1127760" y="142028"/>
                  <a:pt x="1096645" y="126788"/>
                </a:cubicBezTo>
                <a:cubicBezTo>
                  <a:pt x="1065530" y="111548"/>
                  <a:pt x="1048385" y="111548"/>
                  <a:pt x="1019810" y="98213"/>
                </a:cubicBezTo>
                <a:cubicBezTo>
                  <a:pt x="991235" y="84878"/>
                  <a:pt x="981075" y="69003"/>
                  <a:pt x="952500" y="59478"/>
                </a:cubicBezTo>
                <a:cubicBezTo>
                  <a:pt x="923925" y="49953"/>
                  <a:pt x="906145" y="57573"/>
                  <a:pt x="875665" y="49953"/>
                </a:cubicBezTo>
                <a:cubicBezTo>
                  <a:pt x="845185" y="42333"/>
                  <a:pt x="829310" y="28998"/>
                  <a:pt x="798830" y="21378"/>
                </a:cubicBezTo>
                <a:cubicBezTo>
                  <a:pt x="768350" y="13758"/>
                  <a:pt x="753110" y="15028"/>
                  <a:pt x="721995" y="11218"/>
                </a:cubicBezTo>
                <a:cubicBezTo>
                  <a:pt x="690880" y="7408"/>
                  <a:pt x="675640" y="3598"/>
                  <a:pt x="644525" y="1693"/>
                </a:cubicBezTo>
                <a:cubicBezTo>
                  <a:pt x="613410" y="-212"/>
                  <a:pt x="596265" y="1693"/>
                  <a:pt x="567690" y="1693"/>
                </a:cubicBezTo>
                <a:cubicBezTo>
                  <a:pt x="539115" y="1693"/>
                  <a:pt x="527050" y="1693"/>
                  <a:pt x="500380" y="1693"/>
                </a:cubicBezTo>
                <a:cubicBezTo>
                  <a:pt x="473710" y="1693"/>
                  <a:pt x="463550" y="1693"/>
                  <a:pt x="433070" y="1693"/>
                </a:cubicBezTo>
                <a:cubicBezTo>
                  <a:pt x="402590" y="1693"/>
                  <a:pt x="377190" y="1693"/>
                  <a:pt x="346710" y="1693"/>
                </a:cubicBezTo>
                <a:cubicBezTo>
                  <a:pt x="316230" y="1693"/>
                  <a:pt x="306705" y="-2117"/>
                  <a:pt x="279400" y="1693"/>
                </a:cubicBezTo>
                <a:cubicBezTo>
                  <a:pt x="252095" y="5503"/>
                  <a:pt x="238760" y="13758"/>
                  <a:pt x="211455" y="21378"/>
                </a:cubicBezTo>
                <a:cubicBezTo>
                  <a:pt x="184150" y="28998"/>
                  <a:pt x="172720" y="30903"/>
                  <a:pt x="144145" y="40428"/>
                </a:cubicBezTo>
                <a:cubicBezTo>
                  <a:pt x="115570" y="49953"/>
                  <a:pt x="95885" y="53763"/>
                  <a:pt x="67310" y="69003"/>
                </a:cubicBezTo>
                <a:cubicBezTo>
                  <a:pt x="38735" y="84243"/>
                  <a:pt x="12065" y="108373"/>
                  <a:pt x="0" y="117263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929661" y="2196381"/>
            <a:ext cx="108012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eaLnBrk="1" hangingPunct="1">
              <a:defRPr/>
            </a:pPr>
            <a:r>
              <a:rPr kumimoji="1" lang="en-US" altLang="zh-CN"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step1</a:t>
            </a:r>
            <a:r>
              <a:rPr kumimoji="1" lang="zh-CN" altLang="en-US"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kumimoji="1" lang="zh-CN" altLang="en-US"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6442231" y="3514006"/>
            <a:ext cx="108012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eaLnBrk="1" hangingPunct="1">
              <a:defRPr/>
            </a:pPr>
            <a:r>
              <a:rPr kumimoji="1" lang="en-US" altLang="zh-CN"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step2</a:t>
            </a:r>
            <a:r>
              <a:rPr kumimoji="1" lang="zh-CN" altLang="en-US"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kumimoji="1" lang="zh-CN" altLang="en-US"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描述：三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大坐标系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世界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坐标系：物体中心为原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点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观察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坐标系：视点为原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点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屏幕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坐标系：屏幕中心为原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点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915920" y="2636520"/>
          <a:ext cx="6149340" cy="427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Visio" r:id="rId1" imgW="5839460" imgH="3970020" progId="Visio.Drawing.11">
                  <p:embed/>
                </p:oleObj>
              </mc:Choice>
              <mc:Fallback>
                <p:oleObj name="Visio" r:id="rId1" imgW="5839460" imgH="39700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920" y="2636520"/>
                        <a:ext cx="6149340" cy="4270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7092315" y="2780665"/>
            <a:ext cx="100965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lvl="0" algn="l" eaLnBrk="1" hangingPunct="1">
              <a:buClrTx/>
              <a:buSzTx/>
              <a:buFontTx/>
              <a:defRPr/>
            </a:pPr>
            <a:r>
              <a:rPr kumimoji="1" lang="zh-CN" altLang="en-US" sz="18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左手系   </a:t>
            </a:r>
            <a:endParaRPr kumimoji="1" lang="zh-CN" altLang="en-US" sz="1800" dirty="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059847" y="4940829"/>
            <a:ext cx="108012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lvl="0" algn="l" eaLnBrk="1" hangingPunct="1">
              <a:buClrTx/>
              <a:buSzTx/>
              <a:buFontTx/>
              <a:defRPr/>
            </a:pPr>
            <a:r>
              <a:rPr kumimoji="1" lang="zh-CN" altLang="en-US" sz="18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右手系   </a:t>
            </a:r>
            <a:endParaRPr kumimoji="1" lang="zh-CN" altLang="en-US" sz="1800" dirty="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644546" y="2996481"/>
            <a:ext cx="108012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eaLnBrk="1" hangingPunct="1">
              <a:defRPr/>
            </a:pPr>
            <a:r>
              <a:rPr kumimoji="1" lang="zh-CN" altLang="en-US"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左手系   </a:t>
            </a:r>
            <a:endParaRPr kumimoji="1" lang="zh-CN" altLang="en-US"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395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描述：坐标系之间的关系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世界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坐标系：右手直角坐标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系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观察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坐标系：左手直角坐标系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视点的直角坐标与球面坐标的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关系：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96055" y="3068955"/>
            <a:ext cx="5228590" cy="3630930"/>
            <a:chOff x="6066" y="4833"/>
            <a:chExt cx="8234" cy="5718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6066" y="4833"/>
            <a:ext cx="8234" cy="5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Visio" r:id="rId1" imgW="5839460" imgH="3970020" progId="Visio.Drawing.11">
                    <p:embed/>
                  </p:oleObj>
                </mc:Choice>
                <mc:Fallback>
                  <p:oleObj name="Visio" r:id="rId1" imgW="5839460" imgH="3970020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6" y="4833"/>
                          <a:ext cx="8234" cy="571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14"/>
            <p:cNvSpPr>
              <a:spLocks noChangeArrowheads="1"/>
            </p:cNvSpPr>
            <p:nvPr/>
          </p:nvSpPr>
          <p:spPr bwMode="auto">
            <a:xfrm>
              <a:off x="11623" y="5060"/>
              <a:ext cx="1590" cy="5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p>
              <a:pPr lvl="0" algn="l" eaLnBrk="1" hangingPunct="1">
                <a:buClrTx/>
                <a:buSzTx/>
                <a:buFontTx/>
                <a:defRPr/>
              </a:pPr>
              <a:r>
                <a:rPr kumimoji="1" lang="zh-CN" altLang="en-US" sz="1600" dirty="0"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左手系   </a:t>
              </a:r>
              <a:endParaRPr kumimoji="1" lang="zh-CN" altLang="en-US" sz="16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180" y="7895"/>
              <a:ext cx="1701" cy="5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p>
              <a:pPr lvl="0" algn="l" eaLnBrk="1" hangingPunct="1">
                <a:buClrTx/>
                <a:buSzTx/>
                <a:buFontTx/>
                <a:defRPr/>
              </a:pPr>
              <a:r>
                <a:rPr kumimoji="1" lang="zh-CN" altLang="en-US" sz="1600" dirty="0"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右手系   </a:t>
              </a:r>
              <a:endParaRPr kumimoji="1" lang="zh-CN" altLang="en-US" sz="16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8221" y="5173"/>
              <a:ext cx="1701" cy="5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p>
              <a:pPr eaLnBrk="1" hangingPunct="1">
                <a:defRPr/>
              </a:pPr>
              <a:r>
                <a:rPr kumimoji="1" lang="zh-CN" altLang="en-US" sz="16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左手系  </a:t>
              </a:r>
              <a:r>
                <a:rPr kumimoji="1" lang="zh-CN" altLang="en-US" sz="18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endParaRPr kumimoji="1" lang="zh-CN" altLang="en-US" sz="1800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27405" y="2996565"/>
          <a:ext cx="266890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3" imgW="1104900" imgH="711200" progId="Equation.DSMT4">
                  <p:embed/>
                </p:oleObj>
              </mc:Choice>
              <mc:Fallback>
                <p:oleObj name="Equation" r:id="rId3" imgW="1104900" imgH="711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405" y="2996565"/>
                        <a:ext cx="2668905" cy="1724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71550" y="5492115"/>
          <a:ext cx="1310005" cy="43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Equation" r:id="rId5" imgW="609600" imgH="203200" progId="Equation.DSMT4">
                  <p:embed/>
                </p:oleObj>
              </mc:Choice>
              <mc:Fallback>
                <p:oleObj name="Equation" r:id="rId5" imgW="609600" imgH="203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492115"/>
                        <a:ext cx="1310005" cy="4362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5"/>
          <p:cNvSpPr>
            <a:spLocks noChangeArrowheads="1"/>
          </p:cNvSpPr>
          <p:nvPr/>
        </p:nvSpPr>
        <p:spPr bwMode="auto">
          <a:xfrm rot="10800000" flipV="1">
            <a:off x="899793" y="4941038"/>
            <a:ext cx="2105661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＜＋∞</a:t>
            </a:r>
            <a:endParaRPr kumimoji="0" lang="zh-CN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971550" y="6096000"/>
          <a:ext cx="15621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Equation" r:id="rId7" imgW="685800" imgH="203200" progId="Equation.DSMT4">
                  <p:embed/>
                </p:oleObj>
              </mc:Choice>
              <mc:Fallback>
                <p:oleObj name="Equation" r:id="rId7" imgW="685800" imgH="203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096000"/>
                        <a:ext cx="1562100" cy="428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6"/>
          <p:cNvSpPr txBox="1">
            <a:spLocks noChangeArrowheads="1"/>
          </p:cNvSpPr>
          <p:nvPr/>
        </p:nvSpPr>
        <p:spPr bwMode="auto">
          <a:xfrm>
            <a:off x="4030663" y="1697038"/>
            <a:ext cx="10826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700">
                <a:solidFill>
                  <a:schemeClr val="bg1"/>
                </a:solidFill>
                <a:latin typeface="微软雅黑" panose="020B0503020204020204" pitchFamily="34" charset="-122"/>
              </a:rPr>
              <a:t>目  录</a:t>
            </a:r>
            <a:endParaRPr lang="zh-CN" altLang="en-US" sz="27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1507" name="组合 153"/>
          <p:cNvGrpSpPr/>
          <p:nvPr/>
        </p:nvGrpSpPr>
        <p:grpSpPr bwMode="auto">
          <a:xfrm>
            <a:off x="1214438" y="3871913"/>
            <a:ext cx="1443037" cy="738456"/>
            <a:chOff x="1214731" y="3953373"/>
            <a:chExt cx="1442346" cy="739887"/>
          </a:xfrm>
        </p:grpSpPr>
        <p:sp>
          <p:nvSpPr>
            <p:cNvPr id="21539" name="文本框 32"/>
            <p:cNvSpPr txBox="1">
              <a:spLocks noChangeArrowheads="1"/>
            </p:cNvSpPr>
            <p:nvPr/>
          </p:nvSpPr>
          <p:spPr bwMode="auto">
            <a:xfrm>
              <a:off x="1214731" y="4293707"/>
              <a:ext cx="1442346" cy="399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0070C0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>
                  <a:solidFill>
                    <a:srgbClr val="0070C0"/>
                  </a:solidFill>
                  <a:latin typeface="微软雅黑" panose="020B0503020204020204" pitchFamily="34" charset="-122"/>
                </a:rPr>
                <a:t>  </a:t>
              </a:r>
              <a:r>
                <a:rPr lang="zh-CN" altLang="en-US" sz="2000">
                  <a:solidFill>
                    <a:srgbClr val="0070C0"/>
                  </a:solidFill>
                  <a:latin typeface="微软雅黑" panose="020B0503020204020204" pitchFamily="34" charset="-122"/>
                </a:rPr>
                <a:t>本课概述</a:t>
              </a:r>
              <a:endParaRPr lang="zh-CN" altLang="en-US" sz="2000">
                <a:solidFill>
                  <a:srgbClr val="0070C0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828180" y="3953373"/>
              <a:ext cx="215450" cy="252482"/>
              <a:chOff x="1776" y="1776"/>
              <a:chExt cx="64" cy="75"/>
            </a:xfrm>
            <a:solidFill>
              <a:srgbClr val="0070C0"/>
            </a:solidFill>
            <a:effectLst/>
          </p:grpSpPr>
          <p:sp>
            <p:nvSpPr>
              <p:cNvPr id="62" name="Freeform 5"/>
              <p:cNvSpPr/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Freeform 7"/>
              <p:cNvSpPr/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" name="Freeform 8"/>
              <p:cNvSpPr/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1508" name="组合 157"/>
          <p:cNvGrpSpPr/>
          <p:nvPr/>
        </p:nvGrpSpPr>
        <p:grpSpPr bwMode="auto">
          <a:xfrm>
            <a:off x="1539875" y="2660650"/>
            <a:ext cx="873125" cy="873125"/>
            <a:chOff x="1540140" y="2130621"/>
            <a:chExt cx="873177" cy="873177"/>
          </a:xfrm>
        </p:grpSpPr>
        <p:sp>
          <p:nvSpPr>
            <p:cNvPr id="66" name="椭圆 65"/>
            <p:cNvSpPr/>
            <p:nvPr/>
          </p:nvSpPr>
          <p:spPr>
            <a:xfrm>
              <a:off x="1540140" y="2130621"/>
              <a:ext cx="873177" cy="8731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538" name="TextBox 4"/>
            <p:cNvSpPr txBox="1">
              <a:spLocks noChangeArrowheads="1"/>
            </p:cNvSpPr>
            <p:nvPr/>
          </p:nvSpPr>
          <p:spPr bwMode="auto">
            <a:xfrm>
              <a:off x="1733713" y="2218628"/>
              <a:ext cx="486030" cy="6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51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cs typeface="FrankRuehl" panose="020E0503060101010101" pitchFamily="34" charset="-79"/>
                </a:rPr>
                <a:t>1</a:t>
              </a:r>
              <a:endPara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cs typeface="Latha" panose="020B0604020202020204" pitchFamily="34" charset="0"/>
              </a:endParaRPr>
            </a:p>
          </p:txBody>
        </p:sp>
      </p:grpSp>
      <p:grpSp>
        <p:nvGrpSpPr>
          <p:cNvPr id="21509" name="组合 158"/>
          <p:cNvGrpSpPr/>
          <p:nvPr/>
        </p:nvGrpSpPr>
        <p:grpSpPr bwMode="auto">
          <a:xfrm>
            <a:off x="3316288" y="2660650"/>
            <a:ext cx="873125" cy="873125"/>
            <a:chOff x="3316337" y="2130621"/>
            <a:chExt cx="873177" cy="873177"/>
          </a:xfrm>
        </p:grpSpPr>
        <p:sp>
          <p:nvSpPr>
            <p:cNvPr id="96" name="椭圆 95"/>
            <p:cNvSpPr/>
            <p:nvPr/>
          </p:nvSpPr>
          <p:spPr>
            <a:xfrm>
              <a:off x="3316337" y="2130621"/>
              <a:ext cx="873177" cy="8731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536" name="TextBox 4"/>
            <p:cNvSpPr txBox="1">
              <a:spLocks noChangeArrowheads="1"/>
            </p:cNvSpPr>
            <p:nvPr/>
          </p:nvSpPr>
          <p:spPr bwMode="auto">
            <a:xfrm>
              <a:off x="3509910" y="2218628"/>
              <a:ext cx="486030" cy="6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51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cs typeface="FrankRuehl" panose="020E0503060101010101" pitchFamily="34" charset="-79"/>
                </a:rPr>
                <a:t>2</a:t>
              </a:r>
              <a:endPara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cs typeface="Latha" panose="020B0604020202020204" pitchFamily="34" charset="0"/>
              </a:endParaRPr>
            </a:p>
          </p:txBody>
        </p:sp>
      </p:grpSp>
      <p:grpSp>
        <p:nvGrpSpPr>
          <p:cNvPr id="21510" name="组合 159"/>
          <p:cNvGrpSpPr/>
          <p:nvPr/>
        </p:nvGrpSpPr>
        <p:grpSpPr bwMode="auto">
          <a:xfrm>
            <a:off x="5092700" y="2660650"/>
            <a:ext cx="873125" cy="873125"/>
            <a:chOff x="5092534" y="2130621"/>
            <a:chExt cx="873177" cy="873177"/>
          </a:xfrm>
        </p:grpSpPr>
        <p:sp>
          <p:nvSpPr>
            <p:cNvPr id="86" name="椭圆 85"/>
            <p:cNvSpPr/>
            <p:nvPr/>
          </p:nvSpPr>
          <p:spPr>
            <a:xfrm>
              <a:off x="5092534" y="2130621"/>
              <a:ext cx="873177" cy="8731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534" name="TextBox 4"/>
            <p:cNvSpPr txBox="1">
              <a:spLocks noChangeArrowheads="1"/>
            </p:cNvSpPr>
            <p:nvPr/>
          </p:nvSpPr>
          <p:spPr bwMode="auto">
            <a:xfrm>
              <a:off x="5286107" y="2218628"/>
              <a:ext cx="486030" cy="6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51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cs typeface="FrankRuehl" panose="020E0503060101010101" pitchFamily="34" charset="-79"/>
                </a:rPr>
                <a:t>3</a:t>
              </a:r>
              <a:endPara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cs typeface="Latha" panose="020B0604020202020204" pitchFamily="34" charset="0"/>
              </a:endParaRPr>
            </a:p>
          </p:txBody>
        </p:sp>
      </p:grpSp>
      <p:grpSp>
        <p:nvGrpSpPr>
          <p:cNvPr id="21511" name="组合 160"/>
          <p:cNvGrpSpPr/>
          <p:nvPr/>
        </p:nvGrpSpPr>
        <p:grpSpPr bwMode="auto">
          <a:xfrm>
            <a:off x="6869113" y="2660650"/>
            <a:ext cx="873125" cy="873125"/>
            <a:chOff x="6868732" y="2130621"/>
            <a:chExt cx="873177" cy="873177"/>
          </a:xfrm>
        </p:grpSpPr>
        <p:sp>
          <p:nvSpPr>
            <p:cNvPr id="78" name="椭圆 77"/>
            <p:cNvSpPr/>
            <p:nvPr/>
          </p:nvSpPr>
          <p:spPr>
            <a:xfrm>
              <a:off x="6868732" y="2130621"/>
              <a:ext cx="873177" cy="8731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532" name="TextBox 4"/>
            <p:cNvSpPr txBox="1">
              <a:spLocks noChangeArrowheads="1"/>
            </p:cNvSpPr>
            <p:nvPr/>
          </p:nvSpPr>
          <p:spPr bwMode="auto">
            <a:xfrm>
              <a:off x="7062305" y="2218628"/>
              <a:ext cx="486030" cy="6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51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cs typeface="FrankRuehl" panose="020E0503060101010101" pitchFamily="34" charset="-79"/>
                </a:rPr>
                <a:t>4</a:t>
              </a:r>
              <a:endPara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cs typeface="Latha" panose="020B0604020202020204" pitchFamily="34" charset="0"/>
              </a:endParaRPr>
            </a:p>
          </p:txBody>
        </p:sp>
      </p:grpSp>
      <p:grpSp>
        <p:nvGrpSpPr>
          <p:cNvPr id="21512" name="组合 154"/>
          <p:cNvGrpSpPr/>
          <p:nvPr/>
        </p:nvGrpSpPr>
        <p:grpSpPr bwMode="auto">
          <a:xfrm>
            <a:off x="3201988" y="3857625"/>
            <a:ext cx="1441450" cy="747713"/>
            <a:chOff x="3200730" y="3939902"/>
            <a:chExt cx="1442339" cy="748174"/>
          </a:xfrm>
        </p:grpSpPr>
        <p:sp>
          <p:nvSpPr>
            <p:cNvPr id="45" name="文本框 39"/>
            <p:cNvSpPr txBox="1"/>
            <p:nvPr/>
          </p:nvSpPr>
          <p:spPr>
            <a:xfrm>
              <a:off x="3200730" y="4319549"/>
              <a:ext cx="1442339" cy="3685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</a:rPr>
                <a:t>课程内容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9" name="组合 90"/>
            <p:cNvGrpSpPr/>
            <p:nvPr/>
          </p:nvGrpSpPr>
          <p:grpSpPr>
            <a:xfrm>
              <a:off x="3648699" y="3939902"/>
              <a:ext cx="273200" cy="297297"/>
              <a:chOff x="4873620" y="1965325"/>
              <a:chExt cx="269882" cy="293688"/>
            </a:xfrm>
            <a:solidFill>
              <a:srgbClr val="00B0F0"/>
            </a:solidFill>
            <a:effectLst/>
          </p:grpSpPr>
          <p:sp>
            <p:nvSpPr>
              <p:cNvPr id="92" name="Freeform 502"/>
              <p:cNvSpPr/>
              <p:nvPr/>
            </p:nvSpPr>
            <p:spPr bwMode="auto">
              <a:xfrm>
                <a:off x="4873620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" name="Freeform 503"/>
              <p:cNvSpPr/>
              <p:nvPr/>
            </p:nvSpPr>
            <p:spPr bwMode="auto">
              <a:xfrm>
                <a:off x="4884737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4" name="Freeform 504"/>
              <p:cNvSpPr/>
              <p:nvPr/>
            </p:nvSpPr>
            <p:spPr bwMode="auto">
              <a:xfrm>
                <a:off x="4940303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5" name="Freeform 505"/>
              <p:cNvSpPr/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1513" name="组合 155"/>
          <p:cNvGrpSpPr/>
          <p:nvPr/>
        </p:nvGrpSpPr>
        <p:grpSpPr bwMode="auto">
          <a:xfrm>
            <a:off x="5076825" y="3881438"/>
            <a:ext cx="1443038" cy="708025"/>
            <a:chOff x="5076685" y="3962757"/>
            <a:chExt cx="1442340" cy="708258"/>
          </a:xfrm>
        </p:grpSpPr>
        <p:sp>
          <p:nvSpPr>
            <p:cNvPr id="19479" name="文本框 48"/>
            <p:cNvSpPr txBox="1">
              <a:spLocks noChangeArrowheads="1"/>
            </p:cNvSpPr>
            <p:nvPr/>
          </p:nvSpPr>
          <p:spPr bwMode="auto">
            <a:xfrm>
              <a:off x="5076685" y="4302594"/>
              <a:ext cx="1442340" cy="3684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</a:rPr>
                <a:t>相关程序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11" name="Group 13"/>
            <p:cNvGrpSpPr>
              <a:grpSpLocks noChangeAspect="1"/>
            </p:cNvGrpSpPr>
            <p:nvPr/>
          </p:nvGrpSpPr>
          <p:grpSpPr bwMode="auto">
            <a:xfrm>
              <a:off x="5406346" y="3962757"/>
              <a:ext cx="262733" cy="265835"/>
              <a:chOff x="2426" y="2781"/>
              <a:chExt cx="593" cy="600"/>
            </a:xfrm>
            <a:solidFill>
              <a:srgbClr val="0070C0"/>
            </a:solidFill>
            <a:effectLst/>
          </p:grpSpPr>
          <p:sp>
            <p:nvSpPr>
              <p:cNvPr id="84" name="Freeform 14"/>
              <p:cNvSpPr/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1514" name="组合 156"/>
          <p:cNvGrpSpPr/>
          <p:nvPr/>
        </p:nvGrpSpPr>
        <p:grpSpPr bwMode="auto">
          <a:xfrm>
            <a:off x="6875463" y="3889375"/>
            <a:ext cx="1298575" cy="700087"/>
            <a:chOff x="6876544" y="3970699"/>
            <a:chExt cx="1298324" cy="700989"/>
          </a:xfrm>
        </p:grpSpPr>
        <p:sp>
          <p:nvSpPr>
            <p:cNvPr id="19477" name="文本框 51"/>
            <p:cNvSpPr txBox="1">
              <a:spLocks noChangeArrowheads="1"/>
            </p:cNvSpPr>
            <p:nvPr/>
          </p:nvSpPr>
          <p:spPr bwMode="auto">
            <a:xfrm>
              <a:off x="6876544" y="4302914"/>
              <a:ext cx="1298324" cy="3687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</a:rPr>
                <a:t>课程小结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13" name="Group 18"/>
            <p:cNvGrpSpPr>
              <a:grpSpLocks noChangeAspect="1"/>
            </p:cNvGrpSpPr>
            <p:nvPr/>
          </p:nvGrpSpPr>
          <p:grpSpPr bwMode="auto">
            <a:xfrm>
              <a:off x="7243901" y="3970699"/>
              <a:ext cx="216656" cy="224276"/>
              <a:chOff x="3802" y="2858"/>
              <a:chExt cx="616" cy="574"/>
            </a:xfrm>
            <a:solidFill>
              <a:srgbClr val="00B0F0"/>
            </a:solidFill>
            <a:effectLst/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" name="Freeform 23"/>
              <p:cNvSpPr/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1515" name="文本框 3"/>
          <p:cNvSpPr txBox="1">
            <a:spLocks noChangeArrowheads="1"/>
          </p:cNvSpPr>
          <p:nvPr/>
        </p:nvSpPr>
        <p:spPr bwMode="auto">
          <a:xfrm>
            <a:off x="4017963" y="1093788"/>
            <a:ext cx="1108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b="1"/>
              <a:t>目录</a:t>
            </a:r>
            <a:endParaRPr lang="zh-CN" altLang="en-US" sz="3600" b="1"/>
          </a:p>
        </p:txBody>
      </p:sp>
      <p:sp>
        <p:nvSpPr>
          <p:cNvPr id="21516" name="文本框 4"/>
          <p:cNvSpPr txBox="1">
            <a:spLocks noChangeArrowheads="1"/>
          </p:cNvSpPr>
          <p:nvPr/>
        </p:nvSpPr>
        <p:spPr bwMode="auto">
          <a:xfrm>
            <a:off x="4175760" y="1711325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0070C0"/>
                </a:solidFill>
              </a:rPr>
              <a:t>第</a:t>
            </a:r>
            <a:r>
              <a:rPr lang="zh-CN" altLang="en-US" sz="1600">
                <a:solidFill>
                  <a:srgbClr val="0070C0"/>
                </a:solidFill>
              </a:rPr>
              <a:t>十课</a:t>
            </a:r>
            <a:endParaRPr lang="zh-CN" altLang="en-US" sz="1600">
              <a:solidFill>
                <a:srgbClr val="0070C0"/>
              </a:solidFill>
            </a:endParaRPr>
          </a:p>
        </p:txBody>
      </p:sp>
      <p:grpSp>
        <p:nvGrpSpPr>
          <p:cNvPr id="21517" name="组合 5"/>
          <p:cNvGrpSpPr/>
          <p:nvPr/>
        </p:nvGrpSpPr>
        <p:grpSpPr bwMode="auto">
          <a:xfrm rot="5400000">
            <a:off x="-26194" y="-1239043"/>
            <a:ext cx="1082675" cy="5157788"/>
            <a:chOff x="-60724" y="-14287"/>
            <a:chExt cx="1082282" cy="5157788"/>
          </a:xfrm>
        </p:grpSpPr>
        <p:sp>
          <p:nvSpPr>
            <p:cNvPr id="99" name="任意多边形 98"/>
            <p:cNvSpPr/>
            <p:nvPr/>
          </p:nvSpPr>
          <p:spPr>
            <a:xfrm rot="16200000" flipV="1">
              <a:off x="-1867496" y="1778197"/>
              <a:ext cx="4695825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00" name="任意多边形 99"/>
            <p:cNvSpPr/>
            <p:nvPr/>
          </p:nvSpPr>
          <p:spPr>
            <a:xfrm rot="16200000" flipV="1">
              <a:off x="-1918296" y="2175072"/>
              <a:ext cx="4797425" cy="1082282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cxnSp>
          <p:nvCxnSpPr>
            <p:cNvPr id="101" name="直接连接符 100"/>
            <p:cNvCxnSpPr/>
            <p:nvPr/>
          </p:nvCxnSpPr>
          <p:spPr>
            <a:xfrm rot="16200000" flipV="1">
              <a:off x="-397482" y="479575"/>
              <a:ext cx="1814513" cy="82678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8" name="组合 109"/>
          <p:cNvGrpSpPr/>
          <p:nvPr/>
        </p:nvGrpSpPr>
        <p:grpSpPr bwMode="auto">
          <a:xfrm rot="-5400000">
            <a:off x="7982744" y="2848769"/>
            <a:ext cx="1082675" cy="5157787"/>
            <a:chOff x="-60724" y="-14287"/>
            <a:chExt cx="1082282" cy="5157788"/>
          </a:xfrm>
        </p:grpSpPr>
        <p:sp>
          <p:nvSpPr>
            <p:cNvPr id="111" name="任意多边形 110"/>
            <p:cNvSpPr/>
            <p:nvPr/>
          </p:nvSpPr>
          <p:spPr>
            <a:xfrm rot="16200000" flipV="1">
              <a:off x="-1867496" y="1806772"/>
              <a:ext cx="4695826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12" name="任意多边形 111"/>
            <p:cNvSpPr/>
            <p:nvPr/>
          </p:nvSpPr>
          <p:spPr>
            <a:xfrm rot="16200000" flipV="1">
              <a:off x="-1918296" y="2203647"/>
              <a:ext cx="4797426" cy="1082282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cxnSp>
          <p:nvCxnSpPr>
            <p:cNvPr id="113" name="直接连接符 112"/>
            <p:cNvCxnSpPr/>
            <p:nvPr/>
          </p:nvCxnSpPr>
          <p:spPr>
            <a:xfrm rot="16200000" flipV="1">
              <a:off x="-368917" y="479575"/>
              <a:ext cx="1814512" cy="82678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395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描述：坐标系之间的关系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观察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坐标系：左手直角坐标系；视线正右方为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x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轴正向，视线正上方为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轴正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向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屏幕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坐标系：左手直角坐标系；坐标轴方向与观察坐标系的轴向一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致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屏幕垂直于视线方向</a:t>
            </a:r>
            <a:endParaRPr lang="en-US" altLang="zh-CN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视点位于屏幕正前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方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059430" y="2708910"/>
            <a:ext cx="5928360" cy="4066540"/>
            <a:chOff x="6066" y="4833"/>
            <a:chExt cx="8234" cy="5718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/>
          </p:nvGraphicFramePr>
          <p:xfrm>
            <a:off x="6066" y="4833"/>
            <a:ext cx="8234" cy="5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Visio" r:id="rId1" imgW="5839460" imgH="3970020" progId="Visio.Drawing.11">
                    <p:embed/>
                  </p:oleObj>
                </mc:Choice>
                <mc:Fallback>
                  <p:oleObj name="Visio" r:id="rId1" imgW="5839460" imgH="3970020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6" y="4833"/>
                          <a:ext cx="8234" cy="571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14"/>
            <p:cNvSpPr>
              <a:spLocks noChangeArrowheads="1"/>
            </p:cNvSpPr>
            <p:nvPr/>
          </p:nvSpPr>
          <p:spPr bwMode="auto">
            <a:xfrm>
              <a:off x="11623" y="5060"/>
              <a:ext cx="1590" cy="4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p>
              <a:pPr lvl="0" algn="l" eaLnBrk="1" hangingPunct="1">
                <a:buClrTx/>
                <a:buSzTx/>
                <a:buFontTx/>
                <a:defRPr/>
              </a:pPr>
              <a:r>
                <a:rPr kumimoji="1" lang="zh-CN" altLang="en-US" sz="1600" dirty="0"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左手系   </a:t>
              </a:r>
              <a:endParaRPr kumimoji="1" lang="zh-CN" altLang="en-US" sz="16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6180" y="7895"/>
              <a:ext cx="1701" cy="4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p>
              <a:pPr lvl="0" algn="l" eaLnBrk="1" hangingPunct="1">
                <a:buClrTx/>
                <a:buSzTx/>
                <a:buFontTx/>
                <a:defRPr/>
              </a:pPr>
              <a:r>
                <a:rPr kumimoji="1" lang="zh-CN" altLang="en-US" sz="1600" dirty="0"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右手系   </a:t>
              </a:r>
              <a:endParaRPr kumimoji="1" lang="zh-CN" altLang="en-US" sz="16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8221" y="5173"/>
              <a:ext cx="1701" cy="5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p>
              <a:pPr eaLnBrk="1" hangingPunct="1">
                <a:defRPr/>
              </a:pPr>
              <a:r>
                <a:rPr kumimoji="1" lang="zh-CN" altLang="en-US" sz="16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左手系  </a:t>
              </a:r>
              <a:r>
                <a:rPr kumimoji="1" lang="zh-CN" altLang="en-US" sz="18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endParaRPr kumimoji="1" lang="zh-CN" altLang="en-US" sz="1800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395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描述：坐标系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变换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（回顾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：点的变换）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156845" lvl="1" indent="381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step1: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将物体的描述从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世界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坐标系变换为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观察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en-US" altLang="zh-CN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w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轴与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v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反向）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970145" y="1989455"/>
            <a:ext cx="4328795" cy="4965700"/>
            <a:chOff x="6747" y="2055"/>
            <a:chExt cx="7794" cy="8789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6747" y="2055"/>
            <a:ext cx="7794" cy="8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2" name="Visio" r:id="rId1" imgW="3380105" imgH="3848735" progId="Visio.Drawing.11">
                    <p:embed/>
                  </p:oleObj>
                </mc:Choice>
                <mc:Fallback>
                  <p:oleObj name="Visio" r:id="rId1" imgW="3380105" imgH="3848735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7" y="2055"/>
                          <a:ext cx="7794" cy="878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6" y="7328"/>
              <a:ext cx="1700" cy="670"/>
            </a:xfrm>
            <a:prstGeom prst="rect">
              <a:avLst/>
            </a:prstGeom>
          </p:spPr>
        </p:pic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11963" y="7418"/>
              <a:ext cx="1701" cy="6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p>
              <a:pPr eaLnBrk="1" hangingPunct="1">
                <a:defRPr/>
              </a:pPr>
              <a:r>
                <a:rPr kumimoji="1" lang="zh-CN" altLang="en-US" sz="16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屏幕 </a:t>
              </a:r>
              <a:r>
                <a:rPr kumimoji="1" lang="zh-CN" altLang="en-US" sz="18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endParaRPr kumimoji="1" lang="zh-CN" altLang="en-US" sz="1800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79705" y="2129155"/>
            <a:ext cx="4999355" cy="1303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just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假设：视点位于屏幕前方，视径为R，视距为d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  <a:p>
            <a:pPr marL="285750" indent="-285750" algn="just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那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么：视点在世界坐标系中的坐标为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  <a:p>
            <a:pPr marL="0" indent="0" algn="just" latinLnBrk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     </a:t>
            </a:r>
            <a:r>
              <a:rPr lang="zh-CN" altLang="en-US" sz="175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Ov</a:t>
            </a:r>
            <a:r>
              <a:rPr lang="en-US" altLang="zh-CN" sz="175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en-US" sz="175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0，0，R</a:t>
            </a:r>
            <a:r>
              <a:rPr lang="en-US" altLang="zh-CN" sz="175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，这一点正是观察坐标系的原点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9705" y="3573145"/>
            <a:ext cx="4891405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99720" indent="-285750" algn="just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若：物体上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，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  <a:p>
            <a:pPr marL="299720" indent="-285750" algn="just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则：在观察坐标系中表示为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1044164" y="4725179"/>
          <a:ext cx="2352558" cy="1878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Equation" r:id="rId4" imgW="951865" imgH="786765" progId="Equation.DSMT4">
                  <p:embed/>
                </p:oleObj>
              </mc:Choice>
              <mc:Fallback>
                <p:oleObj name="Equation" r:id="rId4" imgW="951865" imgH="78676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164" y="4725179"/>
                        <a:ext cx="2352558" cy="18789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395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描述：坐标系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变换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step2: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将物体的描述从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观察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坐标系变换为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屏幕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坐标系（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s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轴与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v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轴同向）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8040" y="1988820"/>
            <a:ext cx="7264400" cy="1706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99720" indent="-285750" algn="just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若：观察坐标系中物体上的一点为</a:t>
            </a:r>
            <a:r>
              <a:rPr lang="en-US" altLang="zh-CN" sz="175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175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7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75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175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zh-CN" sz="17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75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175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zh-CN" sz="17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75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z</a:t>
            </a:r>
            <a:r>
              <a:rPr lang="en-US" altLang="zh-CN" sz="175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17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75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99720" indent="-285750" algn="just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则：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sym typeface="+mn-ea"/>
              </a:rPr>
              <a:t>视线</a:t>
            </a:r>
            <a:r>
              <a:rPr lang="zh-CN" altLang="en-US" sz="175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O</a:t>
            </a:r>
            <a:r>
              <a:rPr lang="zh-CN" altLang="en-US" sz="1750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v</a:t>
            </a:r>
            <a:r>
              <a:rPr lang="zh-CN" altLang="en-US" sz="175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P</a:t>
            </a:r>
            <a:r>
              <a:rPr lang="zh-CN" altLang="en-US" sz="1750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v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sym typeface="+mn-ea"/>
              </a:rPr>
              <a:t>与屏幕的交点在观察坐标系中表示为</a:t>
            </a:r>
            <a:r>
              <a:rPr lang="en-US" altLang="zh-CN" sz="175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175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17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75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1750" i="1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zh-CN" sz="17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75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175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zh-CN" sz="17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7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0)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  <a:sym typeface="+mn-ea"/>
            </a:endParaRPr>
          </a:p>
          <a:p>
            <a:pPr marL="299720" indent="-285750" algn="just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即：</a:t>
            </a:r>
            <a:r>
              <a:rPr lang="en-US" altLang="zh-CN" sz="175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1750" i="1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sym typeface="+mn-ea"/>
              </a:rPr>
              <a:t>点为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sym typeface="+mn-ea"/>
              </a:rPr>
              <a:t>观察坐标系的</a:t>
            </a:r>
            <a:r>
              <a:rPr lang="en-US" altLang="zh-CN" sz="175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175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sym typeface="+mn-ea"/>
              </a:rPr>
              <a:t>点在屏幕上的透视投影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  <a:p>
            <a:pPr marL="299720" indent="-285750" algn="just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750" kern="1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59533" y="3284628"/>
          <a:ext cx="6109280" cy="3642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5324475" imgH="3165475" progId="Visio.Drawing.11">
                  <p:embed/>
                </p:oleObj>
              </mc:Choice>
              <mc:Fallback>
                <p:oleObj name="Visio" r:id="rId1" imgW="5324475" imgH="316547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533" y="3284628"/>
                        <a:ext cx="6109280" cy="36428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395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描述：坐标系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变换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（续）将物体的描述从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观察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坐标系变换为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屏幕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坐标系（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s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轴与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v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轴同向）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5560" y="3644900"/>
          <a:ext cx="4819015" cy="287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5324475" imgH="3165475" progId="Visio.Drawing.11">
                  <p:embed/>
                </p:oleObj>
              </mc:Choice>
              <mc:Fallback>
                <p:oleObj name="Visio" r:id="rId1" imgW="5324475" imgH="316547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" y="3644900"/>
                        <a:ext cx="4819015" cy="2874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899795" y="1916430"/>
            <a:ext cx="7289165" cy="1337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285750" indent="-285750" algn="just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由点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P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向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O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z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平面内作垂线交于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点，</a:t>
            </a:r>
            <a:endParaRPr lang="zh-CN" altLang="en-US" sz="18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再由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点向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z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轴作垂线交于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Q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点，</a:t>
            </a:r>
            <a:endParaRPr lang="zh-CN" altLang="en-US" sz="18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连接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O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交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s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轴于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M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点。</a:t>
            </a:r>
            <a:endParaRPr lang="zh-CN" altLang="en-US" sz="18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5" name="Object 30"/>
          <p:cNvGraphicFramePr>
            <a:graphicFrameLocks noChangeAspect="1"/>
          </p:cNvGraphicFramePr>
          <p:nvPr/>
        </p:nvGraphicFramePr>
        <p:xfrm>
          <a:off x="5052060" y="4122420"/>
          <a:ext cx="1449705" cy="73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公式" r:id="rId3" imgW="888365" imgH="444500" progId="Equation.3">
                  <p:embed/>
                </p:oleObj>
              </mc:Choice>
              <mc:Fallback>
                <p:oleObj name="公式" r:id="rId3" imgW="888365" imgH="4445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060" y="4122420"/>
                        <a:ext cx="1449705" cy="732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4716145" y="3573145"/>
            <a:ext cx="4356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zh-CN" altLang="en-US" sz="1800" dirty="0"/>
              <a:t>根据</a:t>
            </a:r>
            <a:r>
              <a:rPr lang="en-US" altLang="zh-CN" sz="1800" dirty="0" err="1">
                <a:solidFill>
                  <a:srgbClr val="FF0000"/>
                </a:solidFill>
              </a:rPr>
              <a:t>Rt△MO</a:t>
            </a:r>
            <a:r>
              <a:rPr lang="en-US" altLang="zh-CN" sz="1800" baseline="-25000" dirty="0" err="1">
                <a:solidFill>
                  <a:srgbClr val="FF0000"/>
                </a:solidFill>
              </a:rPr>
              <a:t>v</a:t>
            </a:r>
            <a:r>
              <a:rPr lang="en-US" altLang="zh-CN" sz="1800" dirty="0" err="1">
                <a:solidFill>
                  <a:srgbClr val="FF0000"/>
                </a:solidFill>
              </a:rPr>
              <a:t>O</a:t>
            </a:r>
            <a:r>
              <a:rPr lang="en-US" altLang="zh-CN" sz="1800" baseline="-25000" dirty="0" err="1">
                <a:solidFill>
                  <a:srgbClr val="FF0000"/>
                </a:solidFill>
              </a:rPr>
              <a:t>s</a:t>
            </a:r>
            <a:r>
              <a:rPr lang="zh-CN" altLang="en-US" sz="1800" dirty="0"/>
              <a:t>与</a:t>
            </a:r>
            <a:r>
              <a:rPr lang="en-US" altLang="zh-CN" sz="1800" dirty="0" err="1">
                <a:solidFill>
                  <a:srgbClr val="FF0000"/>
                </a:solidFill>
              </a:rPr>
              <a:t>Rt△NO</a:t>
            </a:r>
            <a:r>
              <a:rPr lang="en-US" altLang="zh-CN" sz="1800" baseline="-25000" dirty="0" err="1">
                <a:solidFill>
                  <a:srgbClr val="FF0000"/>
                </a:solidFill>
              </a:rPr>
              <a:t>v</a:t>
            </a:r>
            <a:r>
              <a:rPr lang="en-US" altLang="zh-CN" sz="1800" dirty="0" err="1">
                <a:solidFill>
                  <a:srgbClr val="FF0000"/>
                </a:solidFill>
              </a:rPr>
              <a:t>Q</a:t>
            </a:r>
            <a:r>
              <a:rPr lang="zh-CN" altLang="en-US" sz="1800" dirty="0"/>
              <a:t>相似，有：</a:t>
            </a:r>
            <a:endParaRPr lang="zh-CN" altLang="en-US" sz="1800" dirty="0"/>
          </a:p>
        </p:txBody>
      </p:sp>
      <p:graphicFrame>
        <p:nvGraphicFramePr>
          <p:cNvPr id="12" name="Object 32"/>
          <p:cNvGraphicFramePr>
            <a:graphicFrameLocks noChangeAspect="1"/>
          </p:cNvGraphicFramePr>
          <p:nvPr/>
        </p:nvGraphicFramePr>
        <p:xfrm>
          <a:off x="7068185" y="4166870"/>
          <a:ext cx="1389380" cy="68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公式" r:id="rId5" imgW="901065" imgH="444500" progId="Equation.3">
                  <p:embed/>
                </p:oleObj>
              </mc:Choice>
              <mc:Fallback>
                <p:oleObj name="公式" r:id="rId5" imgW="901065" imgH="4445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8185" y="4166870"/>
                        <a:ext cx="1389380" cy="687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0"/>
          <p:cNvGraphicFramePr>
            <a:graphicFrameLocks noChangeAspect="1"/>
          </p:cNvGraphicFramePr>
          <p:nvPr/>
        </p:nvGraphicFramePr>
        <p:xfrm>
          <a:off x="5111750" y="5202555"/>
          <a:ext cx="1329690" cy="671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公式" r:id="rId7" imgW="888365" imgH="444500" progId="Equation.3">
                  <p:embed/>
                </p:oleObj>
              </mc:Choice>
              <mc:Fallback>
                <p:oleObj name="公式" r:id="rId7" imgW="888365" imgH="4445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5202555"/>
                        <a:ext cx="1329690" cy="671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箭头: 右 21"/>
          <p:cNvSpPr/>
          <p:nvPr/>
        </p:nvSpPr>
        <p:spPr>
          <a:xfrm>
            <a:off x="6563995" y="5379720"/>
            <a:ext cx="4870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3" name="Object 9"/>
          <p:cNvGraphicFramePr>
            <a:graphicFrameLocks noChangeAspect="1"/>
          </p:cNvGraphicFramePr>
          <p:nvPr/>
        </p:nvGraphicFramePr>
        <p:xfrm>
          <a:off x="7236460" y="5085080"/>
          <a:ext cx="1125855" cy="929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公式" r:id="rId8" imgW="546100" imgH="444500" progId="Equation.3">
                  <p:embed/>
                </p:oleObj>
              </mc:Choice>
              <mc:Fallback>
                <p:oleObj name="公式" r:id="rId8" imgW="546100" imgH="444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460" y="5085080"/>
                        <a:ext cx="1125855" cy="9290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174625" y="3383915"/>
            <a:ext cx="870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395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描述：坐标系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变换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（续）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将物体的描述从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观察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坐标系变换为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屏幕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坐标系（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s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轴与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v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轴同向）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-10160" y="3830320"/>
          <a:ext cx="4869815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5324475" imgH="3165475" progId="Visio.Drawing.11">
                  <p:embed/>
                </p:oleObj>
              </mc:Choice>
              <mc:Fallback>
                <p:oleObj name="Visio" r:id="rId1" imgW="5324475" imgH="316547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160" y="3830320"/>
                        <a:ext cx="4869815" cy="290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899795" y="1916430"/>
            <a:ext cx="7289165" cy="1337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285750" indent="-285750" algn="just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由点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P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向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O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z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平面内作垂线交于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点，</a:t>
            </a:r>
            <a:endParaRPr lang="zh-CN" altLang="en-US" sz="18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再由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点向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z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轴作垂线交于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Q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点，</a:t>
            </a:r>
            <a:endParaRPr lang="zh-CN" altLang="en-US" sz="18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连接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O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交</a:t>
            </a:r>
            <a:r>
              <a:rPr lang="en-US" altLang="zh-CN" sz="18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1800" baseline="-25000" dirty="0" err="1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s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轴于</a:t>
            </a:r>
            <a:r>
              <a:rPr lang="en-US" altLang="zh-CN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M</a:t>
            </a:r>
            <a:r>
              <a:rPr lang="zh-CN" altLang="en-US" sz="18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点。</a:t>
            </a:r>
            <a:endParaRPr lang="zh-CN" altLang="en-US" sz="18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4716145" y="3573145"/>
            <a:ext cx="4356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zh-CN" altLang="en-US" sz="1800" dirty="0"/>
              <a:t>根据</a:t>
            </a:r>
            <a:r>
              <a:rPr lang="en-US" altLang="zh-CN" sz="1800" dirty="0" err="1">
                <a:solidFill>
                  <a:srgbClr val="FF0000"/>
                </a:solidFill>
              </a:rPr>
              <a:t>Rt△</a:t>
            </a:r>
            <a:r>
              <a:rPr lang="en-US" altLang="zh-CN" sz="1800" dirty="0" err="1">
                <a:solidFill>
                  <a:srgbClr val="FF0000"/>
                </a:solidFill>
                <a:sym typeface="+mn-ea"/>
              </a:rPr>
              <a:t>P</a:t>
            </a:r>
            <a:r>
              <a:rPr lang="en-US" altLang="zh-CN" sz="1800" baseline="-25000" dirty="0" err="1">
                <a:solidFill>
                  <a:srgbClr val="FF0000"/>
                </a:solidFill>
                <a:sym typeface="+mn-ea"/>
              </a:rPr>
              <a:t>s</a:t>
            </a:r>
            <a:r>
              <a:rPr lang="en-US" altLang="zh-CN" sz="1800" dirty="0" err="1">
                <a:solidFill>
                  <a:srgbClr val="FF0000"/>
                </a:solidFill>
                <a:sym typeface="+mn-ea"/>
              </a:rPr>
              <a:t>O</a:t>
            </a:r>
            <a:r>
              <a:rPr lang="en-US" altLang="zh-CN" sz="1800" baseline="-25000" dirty="0" err="1">
                <a:solidFill>
                  <a:srgbClr val="FF0000"/>
                </a:solidFill>
                <a:sym typeface="+mn-ea"/>
              </a:rPr>
              <a:t>v</a:t>
            </a:r>
            <a:r>
              <a:rPr lang="en-US" altLang="zh-CN" sz="1800" dirty="0" err="1">
                <a:solidFill>
                  <a:srgbClr val="FF0000"/>
                </a:solidFill>
                <a:sym typeface="+mn-ea"/>
              </a:rPr>
              <a:t>M</a:t>
            </a:r>
            <a:r>
              <a:rPr lang="zh-CN" altLang="en-US" sz="1800" dirty="0"/>
              <a:t>与</a:t>
            </a:r>
            <a:r>
              <a:rPr lang="en-US" altLang="zh-CN" sz="1800" dirty="0" err="1">
                <a:solidFill>
                  <a:srgbClr val="FF0000"/>
                </a:solidFill>
              </a:rPr>
              <a:t>Rt△</a:t>
            </a:r>
            <a:r>
              <a:rPr lang="en-US" altLang="zh-CN" sz="1800" dirty="0" err="1">
                <a:solidFill>
                  <a:srgbClr val="FF0000"/>
                </a:solidFill>
                <a:sym typeface="+mn-ea"/>
              </a:rPr>
              <a:t>P</a:t>
            </a:r>
            <a:r>
              <a:rPr lang="en-US" altLang="zh-CN" sz="1800" baseline="-25000" dirty="0" err="1">
                <a:solidFill>
                  <a:srgbClr val="FF0000"/>
                </a:solidFill>
                <a:sym typeface="+mn-ea"/>
              </a:rPr>
              <a:t>v</a:t>
            </a:r>
            <a:r>
              <a:rPr lang="en-US" altLang="zh-CN" sz="1800" dirty="0" err="1">
                <a:solidFill>
                  <a:srgbClr val="FF0000"/>
                </a:solidFill>
                <a:sym typeface="+mn-ea"/>
              </a:rPr>
              <a:t>O</a:t>
            </a:r>
            <a:r>
              <a:rPr lang="en-US" altLang="zh-CN" sz="1800" baseline="-25000" dirty="0" err="1">
                <a:solidFill>
                  <a:srgbClr val="FF0000"/>
                </a:solidFill>
                <a:sym typeface="+mn-ea"/>
              </a:rPr>
              <a:t>v</a:t>
            </a:r>
            <a:r>
              <a:rPr lang="en-US" altLang="zh-CN" sz="1800" dirty="0" err="1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sz="1800" dirty="0"/>
              <a:t>相似，有：</a:t>
            </a:r>
            <a:endParaRPr lang="zh-CN" altLang="en-US" sz="1800" dirty="0"/>
          </a:p>
        </p:txBody>
      </p:sp>
      <p:sp>
        <p:nvSpPr>
          <p:cNvPr id="22" name="箭头: 右 21"/>
          <p:cNvSpPr/>
          <p:nvPr/>
        </p:nvSpPr>
        <p:spPr>
          <a:xfrm>
            <a:off x="6563995" y="5307965"/>
            <a:ext cx="4870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174625" y="3383915"/>
            <a:ext cx="870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34"/>
          <p:cNvGraphicFramePr>
            <a:graphicFrameLocks noChangeAspect="1"/>
          </p:cNvGraphicFramePr>
          <p:nvPr/>
        </p:nvGraphicFramePr>
        <p:xfrm>
          <a:off x="5148580" y="4130675"/>
          <a:ext cx="1351915" cy="69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3" imgW="862965" imgH="444500" progId="Equation.3">
                  <p:embed/>
                </p:oleObj>
              </mc:Choice>
              <mc:Fallback>
                <p:oleObj name="公式" r:id="rId3" imgW="862965" imgH="4445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580" y="4130675"/>
                        <a:ext cx="1351915" cy="6978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6"/>
          <p:cNvGraphicFramePr>
            <a:graphicFrameLocks noChangeAspect="1"/>
          </p:cNvGraphicFramePr>
          <p:nvPr/>
        </p:nvGraphicFramePr>
        <p:xfrm>
          <a:off x="7051040" y="4149090"/>
          <a:ext cx="1394460" cy="71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5" imgW="875665" imgH="444500" progId="Equation.3">
                  <p:embed/>
                </p:oleObj>
              </mc:Choice>
              <mc:Fallback>
                <p:oleObj name="公式" r:id="rId5" imgW="875665" imgH="4445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1040" y="4149090"/>
                        <a:ext cx="1394460" cy="713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6"/>
          <p:cNvGraphicFramePr>
            <a:graphicFrameLocks noChangeAspect="1"/>
          </p:cNvGraphicFramePr>
          <p:nvPr/>
        </p:nvGraphicFramePr>
        <p:xfrm>
          <a:off x="5148580" y="5111750"/>
          <a:ext cx="1344930" cy="68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公式" r:id="rId7" imgW="875665" imgH="444500" progId="Equation.3">
                  <p:embed/>
                </p:oleObj>
              </mc:Choice>
              <mc:Fallback>
                <p:oleObj name="公式" r:id="rId7" imgW="875665" imgH="4445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580" y="5111750"/>
                        <a:ext cx="1344930" cy="687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3"/>
          <p:cNvGraphicFramePr>
            <a:graphicFrameLocks noChangeAspect="1"/>
          </p:cNvGraphicFramePr>
          <p:nvPr/>
        </p:nvGraphicFramePr>
        <p:xfrm>
          <a:off x="7191375" y="5013325"/>
          <a:ext cx="1113790" cy="91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公式" r:id="rId8" imgW="546100" imgH="444500" progId="Equation.3">
                  <p:embed/>
                </p:oleObj>
              </mc:Choice>
              <mc:Fallback>
                <p:oleObj name="公式" r:id="rId8" imgW="546100" imgH="4445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75" y="5013325"/>
                        <a:ext cx="1113790" cy="919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395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描述：坐标系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变换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（续）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将物体的描述从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观察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坐标系变换为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屏幕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坐标系（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s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轴与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750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v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轴同向）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8440" y="2420620"/>
          <a:ext cx="5278120" cy="369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5324475" imgH="3165475" progId="Visio.Drawing.11">
                  <p:embed/>
                </p:oleObj>
              </mc:Choice>
              <mc:Fallback>
                <p:oleObj name="Visio" r:id="rId1" imgW="5324475" imgH="316547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" y="2420620"/>
                        <a:ext cx="5278120" cy="36976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580380" y="4149090"/>
            <a:ext cx="294640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透视投影变换矩阵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18440" y="2116455"/>
            <a:ext cx="870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6948170" y="2276475"/>
          <a:ext cx="1459230" cy="173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Equation" r:id="rId3" imgW="723900" imgH="862965" progId="Equation.DSMT4">
                  <p:embed/>
                </p:oleObj>
              </mc:Choice>
              <mc:Fallback>
                <p:oleObj name="Equation" r:id="rId3" imgW="723900" imgH="862965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170" y="2276475"/>
                        <a:ext cx="1459230" cy="1731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箭头: 右 21"/>
          <p:cNvSpPr/>
          <p:nvPr/>
        </p:nvSpPr>
        <p:spPr>
          <a:xfrm>
            <a:off x="5796280" y="3027680"/>
            <a:ext cx="98298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2476" name="Object 15"/>
          <p:cNvGraphicFramePr>
            <a:graphicFrameLocks noChangeAspect="1"/>
          </p:cNvGraphicFramePr>
          <p:nvPr/>
        </p:nvGraphicFramePr>
        <p:xfrm>
          <a:off x="6012180" y="4653280"/>
          <a:ext cx="2402840" cy="164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5" imgW="1334135" imgH="915035" progId="Equation.3">
                  <p:embed/>
                </p:oleObj>
              </mc:Choice>
              <mc:Fallback>
                <p:oleObj name="" r:id="rId5" imgW="1334135" imgH="915035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2180" y="4653280"/>
                        <a:ext cx="2402840" cy="1647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特点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latin typeface="Comic Sans MS" panose="030F0702030302020204" pitchFamily="66" charset="0"/>
                <a:sym typeface="+mn-ea"/>
              </a:rPr>
              <a:t>透视缩小效应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：物体的透视投影的大小与物体到投影中心的Z方向距离成反比。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即：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“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近大远小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”</a:t>
            </a:r>
            <a:endParaRPr lang="en-US" altLang="zh-CN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929795" name="Object 3"/>
          <p:cNvGraphicFramePr>
            <a:graphicFrameLocks noChangeAspect="1"/>
          </p:cNvGraphicFramePr>
          <p:nvPr/>
        </p:nvGraphicFramePr>
        <p:xfrm>
          <a:off x="1207770" y="2708910"/>
          <a:ext cx="6746240" cy="3424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" imgW="3489960" imgH="1770380" progId="Visio.Drawing.6">
                  <p:embed/>
                </p:oleObj>
              </mc:Choice>
              <mc:Fallback>
                <p:oleObj name="" r:id="rId1" imgW="3489960" imgH="1770380" progId="Visio.Drawing.6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07770" y="2708910"/>
                        <a:ext cx="6746240" cy="342455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特点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latin typeface="Comic Sans MS" panose="030F0702030302020204" pitchFamily="66" charset="0"/>
                <a:sym typeface="+mn-ea"/>
              </a:rPr>
              <a:t>透视缩小效应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：物体的透视投影的大小与物体到投影中心的Z方向距离成反比。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即：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“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近大远小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”</a:t>
            </a:r>
            <a:endParaRPr lang="en-US" altLang="zh-CN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2636520"/>
            <a:ext cx="6205855" cy="372173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特点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即：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“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近大远小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”</a:t>
            </a:r>
            <a:endParaRPr lang="en-US" altLang="zh-CN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与屏幕平行的</a:t>
            </a:r>
            <a:r>
              <a:rPr lang="en-US" altLang="zh-CN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平行线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投影后仍保持平行</a:t>
            </a:r>
            <a:endParaRPr lang="en-US" altLang="zh-CN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755" y="2708910"/>
            <a:ext cx="6205855" cy="372173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分类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分类依据：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主灭点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的个数</a:t>
            </a: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（思考：什么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是主灭点？）</a:t>
            </a:r>
            <a:endParaRPr lang="en-US" altLang="zh-CN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不与屏幕平行的平行线投影后汇聚为</a:t>
            </a:r>
            <a:r>
              <a:rPr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灭点</a:t>
            </a:r>
            <a:r>
              <a:rPr 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，灭点是无限远点在屏幕上的投影</a:t>
            </a:r>
            <a:endParaRPr lang="zh-CN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每一组平行线都有其不同的灭点</a:t>
            </a:r>
            <a:r>
              <a:rPr lang="zh-CN" altLang="en-US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，</a:t>
            </a:r>
            <a:r>
              <a:rPr lang="en-US" alt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latin typeface="Tahoma" panose="020B0604030504040204" pitchFamily="34" charset="0"/>
                <a:sym typeface="+mn-ea"/>
              </a:rPr>
              <a:t>坐标轴上</a:t>
            </a:r>
            <a:r>
              <a:rPr lang="zh-CN" altLang="en-US" sz="1750" dirty="0">
                <a:latin typeface="Tahoma" panose="020B0604030504040204" pitchFamily="34" charset="0"/>
                <a:sym typeface="+mn-ea"/>
              </a:rPr>
              <a:t>的灭点称为</a:t>
            </a:r>
            <a:r>
              <a:rPr lang="zh-CN" altLang="en-US" sz="1750" dirty="0">
                <a:solidFill>
                  <a:srgbClr val="FF0000"/>
                </a:solidFill>
                <a:latin typeface="Tahoma" panose="020B0604030504040204" pitchFamily="34" charset="0"/>
                <a:sym typeface="+mn-ea"/>
              </a:rPr>
              <a:t>主灭点</a:t>
            </a:r>
            <a:endParaRPr lang="en-US" altLang="zh-CN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65539" name="Picture 9" descr="12042C4440Z1424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2853055"/>
            <a:ext cx="4736465" cy="3558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0" name="Rectangle 10"/>
          <p:cNvSpPr/>
          <p:nvPr/>
        </p:nvSpPr>
        <p:spPr>
          <a:xfrm>
            <a:off x="6732270" y="6093460"/>
            <a:ext cx="204025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zh-CN" altLang="en-US" sz="2000" dirty="0">
                <a:latin typeface="Tahoma" panose="020B0604030504040204" pitchFamily="34" charset="0"/>
              </a:rPr>
              <a:t>小路的透视投影 </a:t>
            </a:r>
            <a:endParaRPr lang="zh-CN" altLang="en-US" sz="20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9486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17667" y="255841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一、本课概述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233299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分类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主灭点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的个数：由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屏幕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切割</a:t>
            </a:r>
            <a:r>
              <a:rPr lang="zh-CN" altLang="en-US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坐标轴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的数量来决定（思考：最多有几个主灭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点？）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透视投影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分类：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1257300" lvl="2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一点透视：屏幕仅与一个坐标轴正交，与另外两个坐标轴平行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1257300" lvl="2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二点透视：屏幕仅与两个坐标轴相交，与另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外一个坐标轴平行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1257300" lvl="2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三点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透视：屏幕与三个坐标轴都相交 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1257300" lvl="2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714058" y="4004945"/>
          <a:ext cx="1309687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631690" imgH="6424295" progId="Visio.Drawing.11">
                  <p:embed/>
                </p:oleObj>
              </mc:Choice>
              <mc:Fallback>
                <p:oleObj name="" r:id="rId1" imgW="4631690" imgH="6424295" progId="Visio.Drawing.11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4058" y="4004945"/>
                        <a:ext cx="1309687" cy="180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2699703" y="4796473"/>
          <a:ext cx="36004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534025" imgH="1401445" progId="Visio.Drawing.11">
                  <p:embed/>
                </p:oleObj>
              </mc:Choice>
              <mc:Fallback>
                <p:oleObj name="" r:id="rId3" imgW="5534025" imgH="1401445" progId="Visio.Drawing.11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703" y="4796473"/>
                        <a:ext cx="3600450" cy="911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5940425" y="3284855"/>
          <a:ext cx="3083560" cy="2664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7386320" imgH="6448425" progId="Visio.Drawing.11">
                  <p:embed/>
                </p:oleObj>
              </mc:Choice>
              <mc:Fallback>
                <p:oleObj name="" r:id="rId5" imgW="7386320" imgH="6448425" progId="Visio.Drawing.11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0425" y="3284855"/>
                        <a:ext cx="3083560" cy="2664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8" name="Rectangle 20"/>
          <p:cNvSpPr/>
          <p:nvPr/>
        </p:nvSpPr>
        <p:spPr>
          <a:xfrm>
            <a:off x="384175" y="5948998"/>
            <a:ext cx="8056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just" eaLnBrk="1" hangingPunct="1"/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）一点透视      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 （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）二点透视         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）三点透视</a:t>
            </a:r>
            <a:endParaRPr lang="zh-CN" altLang="en-US" sz="2000" dirty="0">
              <a:latin typeface="楷体_GB2312" pitchFamily="49" charset="-122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065" y="1124585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分类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6758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20" y="2250440"/>
            <a:ext cx="2909570" cy="1844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91" name="Picture 20" descr="c:\documents and settings\administrator\application data\360se6\User Data\temp\t017ceeb388e88745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160" y="2336165"/>
            <a:ext cx="2463165" cy="1884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2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095" y="2279015"/>
            <a:ext cx="2476500" cy="194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67593" name="Picture 35" descr="c:\documents and settings\administrator\application data\360se6\User Data\temp\2013127671138620997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225" y="4437380"/>
            <a:ext cx="2479675" cy="186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36" name="Picture 3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5965" y="4391025"/>
            <a:ext cx="2622550" cy="191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76837" name="Picture 3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1460" y="4436745"/>
            <a:ext cx="247713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2965450" y="2211070"/>
            <a:ext cx="0" cy="415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49670" y="2194560"/>
            <a:ext cx="0" cy="415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0"/>
          <p:cNvSpPr/>
          <p:nvPr/>
        </p:nvSpPr>
        <p:spPr>
          <a:xfrm>
            <a:off x="395605" y="1773238"/>
            <a:ext cx="8056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just" eaLnBrk="1" hangingPunct="1"/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灭点      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  <a:sym typeface="+mn-ea"/>
              </a:rPr>
              <a:t>灭点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         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cs typeface="Times New Roman" panose="02020603050405020304" pitchFamily="18" charset="0"/>
                <a:sym typeface="+mn-ea"/>
              </a:rPr>
              <a:t>灭点</a:t>
            </a:r>
            <a:endParaRPr lang="zh-CN" altLang="en-US" sz="2000" dirty="0">
              <a:latin typeface="楷体_GB2312" pitchFamily="49" charset="-122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透视投影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50" y="1124585"/>
            <a:ext cx="906399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投影：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highlight>
                  <a:srgbClr val="C0C0C0"/>
                </a:highlight>
              </a:rPr>
              <a:t>小结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75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透视投影的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深度感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更强，更加具有真实感；但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不能够准确反映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物体的大小和形状；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透视投影的大小与物体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到投影中心的距离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有关；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一组平行线若平行于投影平面时，它们的透视投影仍然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保持平行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；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只有当物体表面平行于投影平面时，该表面上的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角度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在透视投影中才能被保持；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不平行于投影面的平行线的投影会汇聚到一个点，这个点称为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灭点</a:t>
            </a:r>
            <a:endParaRPr lang="zh-CN" altLang="en-US" sz="180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7395" y="3644900"/>
            <a:ext cx="5067300" cy="31527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二、课程内容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2988310" y="1988820"/>
            <a:ext cx="5081270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投影（概念、分类等）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平行投影（斜投影）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透视投影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投影小结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（透视投影、消隐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效果）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投影小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结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50" y="1124585"/>
            <a:ext cx="9063990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投影： 将三维转换为二维，即处理掉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z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坐标</a:t>
            </a: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（失去了</a:t>
            </a: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/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弱化了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深度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信息）</a:t>
            </a:r>
            <a:endParaRPr lang="en-US" altLang="zh-CN" sz="18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观察坐标系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的三维坐标转换为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屏幕坐标系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的二维坐标：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正交投影：直接不写</a:t>
            </a:r>
            <a:r>
              <a:rPr lang="en-US" alt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z </a:t>
            </a:r>
            <a:r>
              <a:rPr lang="zh-CN" altLang="en-US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坐标</a:t>
            </a:r>
            <a:endParaRPr lang="zh-CN" altLang="en-US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zh-CN" altLang="en-US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zh-CN" altLang="en-US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斜投影：线性</a:t>
            </a:r>
            <a:r>
              <a:rPr lang="zh-CN" altLang="en-US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运算</a:t>
            </a:r>
            <a:endParaRPr lang="zh-CN" altLang="en-US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zh-CN" altLang="en-US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zh-CN" altLang="en-US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透视投影：非线性</a:t>
            </a:r>
            <a:r>
              <a:rPr lang="zh-CN" altLang="en-US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运算</a:t>
            </a:r>
            <a:endParaRPr lang="zh-CN" altLang="en-US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zh-CN" altLang="en-US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72707" name="Object 4"/>
          <p:cNvGraphicFramePr>
            <a:graphicFrameLocks noChangeAspect="1"/>
          </p:cNvGraphicFramePr>
          <p:nvPr/>
        </p:nvGraphicFramePr>
        <p:xfrm>
          <a:off x="3636010" y="2132965"/>
          <a:ext cx="108394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1" imgW="558800" imgH="482600" progId="Equation.3">
                  <p:embed/>
                </p:oleObj>
              </mc:Choice>
              <mc:Fallback>
                <p:oleObj name="" r:id="rId1" imgW="558800" imgH="482600" progId="Equation.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36010" y="2132965"/>
                        <a:ext cx="1083945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3"/>
          <p:cNvGraphicFramePr>
            <a:graphicFrameLocks noChangeAspect="1"/>
          </p:cNvGraphicFramePr>
          <p:nvPr/>
        </p:nvGraphicFramePr>
        <p:xfrm>
          <a:off x="3636010" y="3356610"/>
          <a:ext cx="226123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3" imgW="1167765" imgH="482600" progId="Equation.3">
                  <p:embed/>
                </p:oleObj>
              </mc:Choice>
              <mc:Fallback>
                <p:oleObj name="" r:id="rId3" imgW="1167765" imgH="482600" progId="Equation.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6010" y="3356610"/>
                        <a:ext cx="2261235" cy="930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Object 4"/>
          <p:cNvGraphicFramePr>
            <a:graphicFrameLocks noChangeAspect="1"/>
          </p:cNvGraphicFramePr>
          <p:nvPr/>
        </p:nvGraphicFramePr>
        <p:xfrm>
          <a:off x="3635693" y="4580890"/>
          <a:ext cx="134493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5" imgW="698500" imgH="862965" progId="Equation.3">
                  <p:embed/>
                </p:oleObj>
              </mc:Choice>
              <mc:Fallback>
                <p:oleObj name="" r:id="rId5" imgW="698500" imgH="862965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5693" y="4580890"/>
                        <a:ext cx="1344930" cy="165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14"/>
          <p:cNvGraphicFramePr>
            <a:graphicFrameLocks noChangeAspect="1"/>
          </p:cNvGraphicFramePr>
          <p:nvPr/>
        </p:nvGraphicFramePr>
        <p:xfrm>
          <a:off x="6371908" y="3356610"/>
          <a:ext cx="2369185" cy="912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7" imgW="1244600" imgH="482600" progId="Equation.3">
                  <p:embed/>
                </p:oleObj>
              </mc:Choice>
              <mc:Fallback>
                <p:oleObj name="" r:id="rId7" imgW="1244600" imgH="4826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1908" y="3356610"/>
                        <a:ext cx="2369185" cy="912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二、课程内容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2988310" y="1988820"/>
            <a:ext cx="5081270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投影（概念、分类等）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平行投影（斜投影）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透视投影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buSzTx/>
              <a:defRPr/>
            </a:pP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投影小结</a:t>
            </a:r>
            <a:endParaRPr lang="zh-CN" altLang="en-US" dirty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（透视投影、消隐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效果）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回顾：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通过投影，将</a:t>
            </a:r>
            <a:r>
              <a:rPr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三维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点投影变换为</a:t>
            </a:r>
            <a:r>
              <a:rPr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二维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点 </a:t>
            </a:r>
            <a:r>
              <a:rPr 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（无深度信息）</a:t>
            </a:r>
            <a:endParaRPr lang="zh-CN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77825" lvl="1" indent="-34226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问题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对投影后图形的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理解二义性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 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5627" y="5012940"/>
            <a:ext cx="3967480" cy="147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en-US" sz="2000" dirty="0"/>
              <a:t>(a) </a:t>
            </a:r>
            <a:r>
              <a:rPr lang="zh-CN" altLang="en-US" sz="2000" dirty="0"/>
              <a:t>立方体的线框</a:t>
            </a:r>
            <a:r>
              <a:rPr lang="zh-CN" altLang="en-US" sz="2000" dirty="0"/>
              <a:t>图</a:t>
            </a:r>
            <a:endParaRPr lang="zh-CN" altLang="en-US" sz="2000" dirty="0"/>
          </a:p>
          <a:p>
            <a:pPr algn="l" latinLnBrk="0">
              <a:lnSpc>
                <a:spcPct val="150000"/>
              </a:lnSpc>
            </a:pPr>
            <a:r>
              <a:rPr lang="en-US" altLang="zh-CN" sz="2000" dirty="0"/>
              <a:t>(b) </a:t>
            </a:r>
            <a:r>
              <a:rPr lang="zh-CN" altLang="en-US" sz="2000" dirty="0"/>
              <a:t>顶点</a:t>
            </a:r>
            <a:r>
              <a:rPr lang="en-US" altLang="zh-CN" sz="2000" dirty="0"/>
              <a:t>B</a:t>
            </a:r>
            <a:r>
              <a:rPr lang="zh-CN" altLang="en-US" sz="2000" dirty="0"/>
              <a:t>离视线近时对图形的理解</a:t>
            </a:r>
            <a:endParaRPr lang="zh-CN" altLang="en-US" sz="2000" dirty="0"/>
          </a:p>
          <a:p>
            <a:pPr algn="l" latinLnBrk="0">
              <a:lnSpc>
                <a:spcPct val="150000"/>
              </a:lnSpc>
            </a:pPr>
            <a:r>
              <a:rPr lang="en-US" altLang="zh-CN" sz="2000" dirty="0"/>
              <a:t>(c) </a:t>
            </a:r>
            <a:r>
              <a:rPr lang="zh-CN" altLang="en-US" sz="2000" dirty="0"/>
              <a:t>顶点</a:t>
            </a:r>
            <a:r>
              <a:rPr lang="en-US" altLang="zh-CN" sz="2000" dirty="0"/>
              <a:t>C</a:t>
            </a:r>
            <a:r>
              <a:rPr lang="zh-CN" altLang="en-US" sz="2000" dirty="0"/>
              <a:t>离</a:t>
            </a:r>
            <a:r>
              <a:rPr lang="zh-CN" altLang="en-US" sz="2000" dirty="0">
                <a:sym typeface="+mn-ea"/>
              </a:rPr>
              <a:t>视线近时对图形的理解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2492375"/>
            <a:ext cx="7446010" cy="226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物体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的消隐或</a:t>
            </a:r>
            <a:r>
              <a:rPr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隐藏线面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的消除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82905" lvl="1" indent="-382905" defTabSz="6858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tabLst>
                <a:tab pos="1074420" algn="l"/>
              </a:tabLs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作用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生成具有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真实感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的图形，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在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给定视点和视线方向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之后，决定场景中物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体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哪些线段或表面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可见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的，哪些线段或表面是不可见的  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1482" y="5229475"/>
            <a:ext cx="3967480" cy="147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en-US" sz="2000" dirty="0"/>
              <a:t>(a) </a:t>
            </a:r>
            <a:r>
              <a:rPr lang="zh-CN" altLang="en-US" sz="2000" dirty="0"/>
              <a:t>立方体的线框</a:t>
            </a:r>
            <a:r>
              <a:rPr lang="zh-CN" altLang="en-US" sz="2000" dirty="0"/>
              <a:t>图</a:t>
            </a:r>
            <a:endParaRPr lang="zh-CN" altLang="en-US" sz="2000" dirty="0"/>
          </a:p>
          <a:p>
            <a:pPr algn="l" latinLnBrk="0">
              <a:lnSpc>
                <a:spcPct val="150000"/>
              </a:lnSpc>
            </a:pPr>
            <a:r>
              <a:rPr lang="en-US" altLang="zh-CN" sz="2000" dirty="0"/>
              <a:t>(b) </a:t>
            </a:r>
            <a:r>
              <a:rPr lang="zh-CN" altLang="en-US" sz="2000" dirty="0"/>
              <a:t>顶点</a:t>
            </a:r>
            <a:r>
              <a:rPr lang="en-US" altLang="zh-CN" sz="2000" dirty="0"/>
              <a:t>B</a:t>
            </a:r>
            <a:r>
              <a:rPr lang="zh-CN" altLang="en-US" sz="2000" dirty="0"/>
              <a:t>离视线近时对图形的理解</a:t>
            </a:r>
            <a:endParaRPr lang="zh-CN" altLang="en-US" sz="2000" dirty="0"/>
          </a:p>
          <a:p>
            <a:pPr algn="l" latinLnBrk="0">
              <a:lnSpc>
                <a:spcPct val="150000"/>
              </a:lnSpc>
            </a:pPr>
            <a:r>
              <a:rPr lang="en-US" altLang="zh-CN" sz="2000" dirty="0"/>
              <a:t>(c) </a:t>
            </a:r>
            <a:r>
              <a:rPr lang="zh-CN" altLang="en-US" sz="2000" dirty="0"/>
              <a:t>顶点</a:t>
            </a:r>
            <a:r>
              <a:rPr lang="en-US" altLang="zh-CN" sz="2000" dirty="0"/>
              <a:t>C</a:t>
            </a:r>
            <a:r>
              <a:rPr lang="zh-CN" altLang="en-US" sz="2000" dirty="0"/>
              <a:t>离</a:t>
            </a:r>
            <a:r>
              <a:rPr lang="zh-CN" altLang="en-US" sz="2000" dirty="0">
                <a:sym typeface="+mn-ea"/>
              </a:rPr>
              <a:t>视线近时对图形的理解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2852420"/>
            <a:ext cx="7446010" cy="226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三维物体的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表示模型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按照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几何特点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进行分类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eaLnBrk="1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线框模型：“线框”是指表面多边形的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边界线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，没有表面和体积等概念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表面模型：用物体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外表面的集合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来定义物体，有外表面的概念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</a:t>
            </a:r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实体模型：有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内部和外部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的概念，明确定义了在表面的哪一侧存在实体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9970" y="5730875"/>
            <a:ext cx="750824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en-US" sz="2000" dirty="0"/>
              <a:t>(a) </a:t>
            </a:r>
            <a:r>
              <a:rPr lang="zh-CN" altLang="en-US" sz="2000" dirty="0"/>
              <a:t>线框模型</a:t>
            </a:r>
            <a:r>
              <a:rPr lang="en-US" altLang="zh-CN" sz="2000" dirty="0"/>
              <a:t>                         (b) </a:t>
            </a:r>
            <a:r>
              <a:rPr lang="zh-CN" altLang="en-US" sz="2000" dirty="0"/>
              <a:t>表面模型</a:t>
            </a:r>
            <a:r>
              <a:rPr lang="en-US" altLang="zh-CN" sz="2000" dirty="0"/>
              <a:t>                                (c) </a:t>
            </a:r>
            <a:r>
              <a:rPr lang="zh-CN" altLang="en-US" sz="2000" dirty="0"/>
              <a:t>实体</a:t>
            </a:r>
            <a:r>
              <a:rPr lang="zh-CN" altLang="en-US" sz="2000" dirty="0"/>
              <a:t>模型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074795"/>
            <a:ext cx="2556510" cy="126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95" y="3930650"/>
            <a:ext cx="2586355" cy="15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10" y="3429000"/>
            <a:ext cx="1999615" cy="19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076700"/>
            <a:ext cx="3877310" cy="2616200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8105" y="1196340"/>
            <a:ext cx="9065895" cy="4308475"/>
          </a:xfrm>
        </p:spPr>
        <p:txBody>
          <a:bodyPr/>
          <a:lstStyle/>
          <a:p>
            <a:pPr marL="342900" lvl="1" indent="-3429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描述一个物体，需要的信息：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36905" lvl="1" indent="32766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几何信息：描述几何元素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空间位置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的信息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57860" lvl="1" indent="32766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拓扑信息：描述几何元素之间相互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连接关系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的信息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（消除二义性）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426720" lvl="1" indent="-34798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三维物体的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数据结构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建立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物体的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顶点表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、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边表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和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面表</a:t>
            </a:r>
            <a:endParaRPr lang="zh-CN" sz="200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426720" lvl="1" indent="-34798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最成熟的方法：边界表示法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BRep（Boundary Representation）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426720" lvl="1" indent="-34798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坐标系：用户坐标系为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右手系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Oxyz</a:t>
            </a:r>
            <a:endParaRPr lang="zh-CN" altLang="en-US" sz="2665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" y="4203700"/>
            <a:ext cx="2898775" cy="2654300"/>
          </a:xfrm>
          <a:prstGeom prst="rect">
            <a:avLst/>
          </a:prstGeom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415" y="4364990"/>
            <a:ext cx="2071370" cy="21050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67810" y="6304915"/>
            <a:ext cx="5022850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en-US" sz="2000" dirty="0"/>
              <a:t>(a) </a:t>
            </a:r>
            <a:r>
              <a:rPr lang="zh-CN" altLang="en-US" sz="2000" dirty="0"/>
              <a:t>多面体</a:t>
            </a:r>
            <a:r>
              <a:rPr lang="en-US" altLang="zh-CN" sz="2000" dirty="0"/>
              <a:t>                                    (b) </a:t>
            </a:r>
            <a:r>
              <a:rPr lang="zh-CN" altLang="en-US" sz="2000" dirty="0"/>
              <a:t>曲面</a:t>
            </a:r>
            <a:r>
              <a:rPr lang="zh-CN" altLang="en-US" sz="2000" dirty="0"/>
              <a:t>体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9F754DE-2CAD-44b6-B708-469DEB6407EB-1" descr="C:/Users/syy/AppData/Local/Temp/wpp.twQjSywpp"/>
          <p:cNvPicPr>
            <a:picLocks noChangeAspect="1"/>
          </p:cNvPicPr>
          <p:nvPr/>
        </p:nvPicPr>
        <p:blipFill>
          <a:blip r:embed="rId1"/>
          <a:srcRect l="-3463" t="7239" r="1459" b="8581"/>
          <a:stretch>
            <a:fillRect/>
          </a:stretch>
        </p:blipFill>
        <p:spPr>
          <a:xfrm>
            <a:off x="683895" y="1052830"/>
            <a:ext cx="8330565" cy="2940050"/>
          </a:xfrm>
          <a:prstGeom prst="rect">
            <a:avLst/>
          </a:prstGeom>
        </p:spPr>
      </p:pic>
      <p:sp>
        <p:nvSpPr>
          <p:cNvPr id="27650" name="TextBox 4"/>
          <p:cNvSpPr txBox="1">
            <a:spLocks noChangeArrowheads="1"/>
          </p:cNvSpPr>
          <p:nvPr/>
        </p:nvSpPr>
        <p:spPr bwMode="auto">
          <a:xfrm>
            <a:off x="266700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1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10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7653" name="TextBox 11"/>
          <p:cNvSpPr txBox="1">
            <a:spLocks noChangeArrowheads="1"/>
          </p:cNvSpPr>
          <p:nvPr/>
        </p:nvSpPr>
        <p:spPr bwMode="auto">
          <a:xfrm>
            <a:off x="717550" y="66834"/>
            <a:ext cx="4392613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本课概述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683895" y="3822065"/>
            <a:ext cx="7671435" cy="2762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要求：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与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的作用和相关概念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endParaRPr lang="en-US" altLang="zh-CN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平行投影的形式和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分类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着重理解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透视投影的相关概念、变换过程与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分类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消隐的典型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算法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完成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实验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4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：（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1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）透视投影（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2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）消隐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效果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804025" y="4453890"/>
          <a:ext cx="2125980" cy="2233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Visio" r:id="rId1" imgW="4286885" imgH="4465320" progId="Visio.Drawing.11">
                  <p:embed/>
                </p:oleObj>
              </mc:Choice>
              <mc:Fallback>
                <p:oleObj name="Visio" r:id="rId1" imgW="4286885" imgH="44653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4453890"/>
                        <a:ext cx="2125980" cy="22339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563620" y="4725035"/>
          <a:ext cx="2642870" cy="202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3" imgW="8331200" imgH="5943600" progId="Visio.Drawing.11">
                  <p:embed/>
                </p:oleObj>
              </mc:Choice>
              <mc:Fallback>
                <p:oleObj name="Visio" r:id="rId3" imgW="8331200" imgH="59436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620" y="4725035"/>
                        <a:ext cx="2642870" cy="20237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三维物体的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表示模型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几类模型的关系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defTabSz="579755" eaLnBrk="1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在实体造型阶段，首先绘制的是物体的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线框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模型。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562610" indent="-285115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在线框模型正确的情况下，通过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填充表面或内部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可以绘制出物体的表面模型或实体模型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530860" indent="-264160" defTabSz="68580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537210" algn="l"/>
              </a:tabLs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实体模型在表面模型的基础上，可以采用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有向棱边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隐含地表示出表面的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外法矢量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方向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530860" indent="-264160" defTabSz="68580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537210" algn="l"/>
              </a:tabLst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实体模型面表的顶点索引号按照从物体外部观察的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逆时针方向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的顺序排列，就可确切地分清体内与体外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边界表示法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最成熟、无二义性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defTabSz="579755" eaLnBrk="1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特征：描述物体的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几何信息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（空间位置）和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拓扑信息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（连接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关系）。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defTabSz="579755" eaLnBrk="1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关系：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(1)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实体的边界通常是由面的并集来表示；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(2)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每个面由它所在的曲面的定义加上其边界来表示；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(3)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面的边界是边的并集；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(4)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边是由点来表示。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69258" y="3716692"/>
          <a:ext cx="2215037" cy="2027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1" imgW="3148330" imgH="2835910" progId="Visio.Drawing.11">
                  <p:embed/>
                </p:oleObj>
              </mc:Choice>
              <mc:Fallback>
                <p:oleObj name="Visio" r:id="rId1" imgW="3148330" imgH="283591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58" y="3716692"/>
                        <a:ext cx="2215037" cy="20273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220569" y="3546324"/>
          <a:ext cx="2587608" cy="2367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Visio" r:id="rId3" imgW="3148330" imgH="2835910" progId="Visio.Drawing.11">
                  <p:embed/>
                </p:oleObj>
              </mc:Choice>
              <mc:Fallback>
                <p:oleObj name="Visio" r:id="rId3" imgW="3148330" imgH="283591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0569" y="3546324"/>
                        <a:ext cx="2587608" cy="23676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27954" y="3484571"/>
          <a:ext cx="2762053" cy="242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5" imgW="3148330" imgH="2835910" progId="Visio.Drawing.11">
                  <p:embed/>
                </p:oleObj>
              </mc:Choice>
              <mc:Fallback>
                <p:oleObj name="Visio" r:id="rId5" imgW="3148330" imgH="28359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954" y="3484571"/>
                        <a:ext cx="2762053" cy="2428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727075" y="5969000"/>
            <a:ext cx="1748790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en-US" sz="2000" dirty="0"/>
              <a:t>(a) </a:t>
            </a:r>
            <a:r>
              <a:rPr lang="zh-CN" altLang="en-US" sz="2000" dirty="0"/>
              <a:t>五个顶点</a:t>
            </a:r>
            <a:r>
              <a:rPr lang="en-US" altLang="zh-CN" sz="2000" dirty="0"/>
              <a:t>  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697605" y="6004560"/>
            <a:ext cx="1748790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en-US" sz="2000" dirty="0"/>
              <a:t>(b) </a:t>
            </a:r>
            <a:r>
              <a:rPr lang="zh-CN" altLang="en-US" sz="2000" dirty="0"/>
              <a:t>多面体</a:t>
            </a:r>
            <a:r>
              <a:rPr lang="en-US" altLang="zh-CN" sz="2000" dirty="0"/>
              <a:t>1  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6734810" y="5969000"/>
            <a:ext cx="1748790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en-US" sz="2000" dirty="0"/>
              <a:t>(c) </a:t>
            </a:r>
            <a:r>
              <a:rPr lang="zh-CN" altLang="en-US" sz="2000" dirty="0"/>
              <a:t>多面体</a:t>
            </a:r>
            <a:r>
              <a:rPr lang="en-US" altLang="zh-CN" sz="2000" dirty="0"/>
              <a:t>2  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三维物体的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数据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结构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defTabSz="579755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几何信息：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顶点表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endParaRPr lang="en-US" altLang="zh-CN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defTabSz="579755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拓扑信息：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边表、面表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34010" indent="-316230" eaLnBrk="1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u"/>
              <a:defRPr/>
            </a:pP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不同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类型的模型所需要的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信息：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588010" lvl="1" indent="-316865" defTabSz="68580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537210" algn="l"/>
              </a:tabLst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线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框模型：顶点表、边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表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588010" lvl="1" indent="-316865" defTabSz="68580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537210" algn="l"/>
              </a:tabLs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表面模型：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顶点表、边表、面表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588010" lvl="1" indent="-316865" defTabSz="68580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537210" algn="l"/>
              </a:tabLst>
              <a:defRPr/>
            </a:pP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实体模型：</a:t>
            </a:r>
            <a:r>
              <a:rPr lang="zh-CN" altLang="en-US" sz="175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顶点表、边表、面表；面表的顶点索引号按照从物体外部观察的逆时针方向的顺序排列</a:t>
            </a:r>
            <a:endParaRPr lang="zh-CN" altLang="en-US" sz="175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16390" name="Object 4"/>
          <p:cNvGraphicFramePr>
            <a:graphicFrameLocks noChangeAspect="1"/>
          </p:cNvGraphicFramePr>
          <p:nvPr/>
        </p:nvGraphicFramePr>
        <p:xfrm>
          <a:off x="3997960" y="1421130"/>
          <a:ext cx="1437005" cy="1437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" r:id="rId1" imgW="3477260" imgH="3477260" progId="Visio.Drawing.11">
                  <p:embed/>
                </p:oleObj>
              </mc:Choice>
              <mc:Fallback>
                <p:oleObj name="" r:id="rId1" imgW="3477260" imgH="3477260" progId="Visio.Drawing.11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960" y="1421130"/>
                        <a:ext cx="1437005" cy="1437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466725" y="5156835"/>
          <a:ext cx="3422015" cy="158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0" name="" r:id="rId3" imgW="7920990" imgH="3669665" progId="Visio.Drawing.11">
                  <p:embed/>
                </p:oleObj>
              </mc:Choice>
              <mc:Fallback>
                <p:oleObj name="" r:id="rId3" imgW="7920990" imgH="3669665" progId="Visio.Drawing.11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5156835"/>
                        <a:ext cx="3422015" cy="15887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5507355" y="4711700"/>
          <a:ext cx="2004695" cy="2093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" r:id="rId5" imgW="4286885" imgH="4465320" progId="Visio.Drawing.11">
                  <p:embed/>
                </p:oleObj>
              </mc:Choice>
              <mc:Fallback>
                <p:oleObj name="" r:id="rId5" imgW="4286885" imgH="4465320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355" y="4711700"/>
                        <a:ext cx="2004695" cy="2093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7"/>
          <p:cNvGraphicFramePr>
            <a:graphicFrameLocks noChangeAspect="1"/>
          </p:cNvGraphicFramePr>
          <p:nvPr/>
        </p:nvGraphicFramePr>
        <p:xfrm>
          <a:off x="5723890" y="1340485"/>
          <a:ext cx="1463040" cy="146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" r:id="rId7" imgW="3465830" imgH="3477260" progId="Visio.Drawing.11">
                  <p:embed/>
                </p:oleObj>
              </mc:Choice>
              <mc:Fallback>
                <p:oleObj name="" r:id="rId7" imgW="3465830" imgH="3477260" progId="Visio.Drawing.11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3890" y="1340485"/>
                        <a:ext cx="1463040" cy="1463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7452360" y="1304925"/>
          <a:ext cx="1428115" cy="142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" r:id="rId9" imgW="3477260" imgH="3465830" progId="Visio.Drawing.11">
                  <p:embed/>
                </p:oleObj>
              </mc:Choice>
              <mc:Fallback>
                <p:oleObj name="" r:id="rId9" imgW="3477260" imgH="3465830" progId="Visio.Drawing.11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60" y="1304925"/>
                        <a:ext cx="1428115" cy="14281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436235" y="2852420"/>
            <a:ext cx="2704465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zh-CN" altLang="en-US" sz="1600" dirty="0"/>
              <a:t>立方体线框模型及二义性</a:t>
            </a:r>
            <a:r>
              <a:rPr lang="en-US" altLang="zh-CN" sz="2000" dirty="0"/>
              <a:t>  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634740" y="6252210"/>
            <a:ext cx="2704465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zh-CN" altLang="en-US" sz="1600" dirty="0"/>
              <a:t>立方体表</a:t>
            </a:r>
            <a:r>
              <a:rPr lang="zh-CN" altLang="en-US" sz="1600" dirty="0"/>
              <a:t>面模型</a:t>
            </a:r>
            <a:r>
              <a:rPr lang="en-US" altLang="zh-CN" sz="2000" dirty="0"/>
              <a:t>  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7349490" y="6235700"/>
            <a:ext cx="2704465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zh-CN" altLang="en-US" sz="1600" dirty="0"/>
              <a:t>立方体立</a:t>
            </a:r>
            <a:r>
              <a:rPr lang="zh-CN" altLang="en-US" sz="1600" dirty="0"/>
              <a:t>体模型</a:t>
            </a:r>
            <a:r>
              <a:rPr lang="en-US" altLang="zh-CN" sz="2000" dirty="0"/>
              <a:t>  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三表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结构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（未完）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-53799" y="1843450"/>
          <a:ext cx="3918413" cy="359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1" imgW="4525645" imgH="4155440" progId="Visio.Drawing.11">
                  <p:embed/>
                </p:oleObj>
              </mc:Choice>
              <mc:Fallback>
                <p:oleObj name="Visio" r:id="rId1" imgW="4525645" imgH="41554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799" y="1843450"/>
                        <a:ext cx="3918413" cy="3598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Group 274"/>
          <p:cNvGraphicFramePr/>
          <p:nvPr>
            <p:custDataLst>
              <p:tags r:id="rId3"/>
            </p:custDataLst>
          </p:nvPr>
        </p:nvGraphicFramePr>
        <p:xfrm>
          <a:off x="3852053" y="2207033"/>
          <a:ext cx="5243856" cy="3639823"/>
        </p:xfrm>
        <a:graphic>
          <a:graphicData uri="http://schemas.openxmlformats.org/drawingml/2006/table">
            <a:tbl>
              <a:tblPr/>
              <a:tblGrid>
                <a:gridCol w="1105489"/>
                <a:gridCol w="1234912"/>
                <a:gridCol w="1621410"/>
                <a:gridCol w="1282045"/>
              </a:tblGrid>
              <a:tr h="404813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顶点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坐标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坐标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坐标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495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＝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5940425" y="1559560"/>
            <a:ext cx="875030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zh-CN" altLang="en-US" sz="1600" dirty="0"/>
              <a:t>顶点表</a:t>
            </a:r>
            <a:r>
              <a:rPr lang="en-US" altLang="zh-CN" sz="2000" dirty="0"/>
              <a:t>  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三表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结构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（接上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页）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780" y="1588770"/>
          <a:ext cx="2943860" cy="2704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1" imgW="4525645" imgH="4155440" progId="Visio.Drawing.11">
                  <p:embed/>
                </p:oleObj>
              </mc:Choice>
              <mc:Fallback>
                <p:oleObj name="Visio" r:id="rId1" imgW="4525645" imgH="41554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" y="1588770"/>
                        <a:ext cx="2943860" cy="27044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651500" y="910590"/>
            <a:ext cx="875030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zh-CN" altLang="en-US" sz="1600" dirty="0"/>
              <a:t>边表</a:t>
            </a:r>
            <a:r>
              <a:rPr lang="en-US" altLang="zh-CN" sz="2000" dirty="0"/>
              <a:t>  </a:t>
            </a:r>
            <a:endParaRPr lang="zh-CN" altLang="en-US" sz="2000" dirty="0"/>
          </a:p>
        </p:txBody>
      </p:sp>
      <p:graphicFrame>
        <p:nvGraphicFramePr>
          <p:cNvPr id="5" name="Group 314"/>
          <p:cNvGraphicFramePr/>
          <p:nvPr>
            <p:custDataLst>
              <p:tags r:id="rId3"/>
            </p:custDataLst>
          </p:nvPr>
        </p:nvGraphicFramePr>
        <p:xfrm>
          <a:off x="3275755" y="1484403"/>
          <a:ext cx="2831046" cy="2673351"/>
        </p:xfrm>
        <a:graphic>
          <a:graphicData uri="http://schemas.openxmlformats.org/drawingml/2006/table">
            <a:tbl>
              <a:tblPr/>
              <a:tblGrid>
                <a:gridCol w="1126508"/>
                <a:gridCol w="846698"/>
                <a:gridCol w="857840"/>
              </a:tblGrid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边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起点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终点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738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Group 314"/>
          <p:cNvGraphicFramePr/>
          <p:nvPr>
            <p:custDataLst>
              <p:tags r:id="rId4"/>
            </p:custDataLst>
          </p:nvPr>
        </p:nvGraphicFramePr>
        <p:xfrm>
          <a:off x="6084354" y="1504088"/>
          <a:ext cx="2854960" cy="2636520"/>
        </p:xfrm>
        <a:graphic>
          <a:graphicData uri="http://schemas.openxmlformats.org/drawingml/2006/table">
            <a:tbl>
              <a:tblPr/>
              <a:tblGrid>
                <a:gridCol w="1133205"/>
                <a:gridCol w="848412"/>
                <a:gridCol w="873263"/>
              </a:tblGrid>
              <a:tr h="36576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边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起点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终点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96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310"/>
          <p:cNvGraphicFramePr/>
          <p:nvPr>
            <p:custDataLst>
              <p:tags r:id="rId5"/>
            </p:custDataLst>
          </p:nvPr>
        </p:nvGraphicFramePr>
        <p:xfrm>
          <a:off x="714375" y="4293235"/>
          <a:ext cx="5420360" cy="2560320"/>
        </p:xfrm>
        <a:graphic>
          <a:graphicData uri="http://schemas.openxmlformats.org/drawingml/2006/table">
            <a:tbl>
              <a:tblPr/>
              <a:tblGrid>
                <a:gridCol w="556260"/>
                <a:gridCol w="1025525"/>
                <a:gridCol w="1025525"/>
                <a:gridCol w="1024890"/>
                <a:gridCol w="996315"/>
                <a:gridCol w="791845"/>
              </a:tblGrid>
              <a:tr h="365760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条边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条边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条边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条边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说明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前面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后面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左面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右面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顶面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1" lang="en-US" altLang="zh-CN" sz="18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755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115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623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480" indent="-339725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6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8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30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10280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底面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372225" y="6165215"/>
            <a:ext cx="875030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0">
              <a:lnSpc>
                <a:spcPct val="150000"/>
              </a:lnSpc>
            </a:pPr>
            <a:r>
              <a:rPr lang="zh-CN" altLang="en-US" sz="1600" dirty="0"/>
              <a:t>面表</a:t>
            </a:r>
            <a:r>
              <a:rPr lang="en-US" altLang="zh-CN" sz="2000" dirty="0"/>
              <a:t>  </a:t>
            </a:r>
            <a:endParaRPr lang="zh-CN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两表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结构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255" y="1470025"/>
          <a:ext cx="3775075" cy="346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1" imgW="4525645" imgH="4155440" progId="Visio.Drawing.11">
                  <p:embed/>
                </p:oleObj>
              </mc:Choice>
              <mc:Fallback>
                <p:oleObj name="Visio" r:id="rId1" imgW="4525645" imgH="41554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" y="1470025"/>
                        <a:ext cx="3775075" cy="34664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Group 33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692700" y="4284180"/>
          <a:ext cx="6355818" cy="2575440"/>
        </p:xfrm>
        <a:graphic>
          <a:graphicData uri="http://schemas.openxmlformats.org/drawingml/2006/table">
            <a:tbl>
              <a:tblPr/>
              <a:tblGrid>
                <a:gridCol w="580247"/>
                <a:gridCol w="1095050"/>
                <a:gridCol w="1152128"/>
                <a:gridCol w="1368152"/>
                <a:gridCol w="1152128"/>
                <a:gridCol w="1008113"/>
              </a:tblGrid>
              <a:tr h="368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第一个顶点</a:t>
                      </a: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第二个顶点</a:t>
                      </a: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第三个顶点</a:t>
                      </a: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第四个顶点</a:t>
                      </a: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说明</a:t>
                      </a: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3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18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-18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前面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3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18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-18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后面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3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左面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3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右面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11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顶面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52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1" lang="en-US" altLang="zh-CN" sz="1800" b="0" i="0" u="none" strike="noStrike" cap="none" normalizeH="0" baseline="-18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-18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底面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90000"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0" name="Group 37"/>
          <p:cNvGrpSpPr/>
          <p:nvPr/>
        </p:nvGrpSpPr>
        <p:grpSpPr bwMode="auto">
          <a:xfrm>
            <a:off x="4497705" y="1289685"/>
            <a:ext cx="3703320" cy="2223770"/>
            <a:chOff x="2074" y="629"/>
            <a:chExt cx="3596" cy="2938"/>
          </a:xfrm>
        </p:grpSpPr>
        <p:graphicFrame>
          <p:nvGraphicFramePr>
            <p:cNvPr id="41" name="Object 8"/>
            <p:cNvGraphicFramePr>
              <a:graphicFrameLocks noChangeAspect="1"/>
            </p:cNvGraphicFramePr>
            <p:nvPr/>
          </p:nvGraphicFramePr>
          <p:xfrm>
            <a:off x="2216" y="884"/>
            <a:ext cx="3289" cy="24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" r:id="rId4" imgW="3477260" imgH="2630170" progId="Visio.Drawing.11">
                    <p:embed/>
                  </p:oleObj>
                </mc:Choice>
                <mc:Fallback>
                  <p:oleObj name="" r:id="rId4" imgW="3477260" imgH="2630170" progId="Visio.Drawing.11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6" y="884"/>
                          <a:ext cx="3289" cy="24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Text Box 12"/>
            <p:cNvSpPr txBox="1">
              <a:spLocks noChangeArrowheads="1"/>
            </p:cNvSpPr>
            <p:nvPr/>
          </p:nvSpPr>
          <p:spPr bwMode="auto">
            <a:xfrm>
              <a:off x="4666" y="1338"/>
              <a:ext cx="375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43" name="Text Box 9"/>
            <p:cNvSpPr txBox="1">
              <a:spLocks noChangeArrowheads="1"/>
            </p:cNvSpPr>
            <p:nvPr/>
          </p:nvSpPr>
          <p:spPr bwMode="auto">
            <a:xfrm>
              <a:off x="3957" y="3152"/>
              <a:ext cx="299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44" name="Text Box 10"/>
            <p:cNvSpPr txBox="1">
              <a:spLocks noChangeArrowheads="1"/>
            </p:cNvSpPr>
            <p:nvPr/>
          </p:nvSpPr>
          <p:spPr bwMode="auto">
            <a:xfrm>
              <a:off x="5346" y="2613"/>
              <a:ext cx="324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45" name="Text Box 11"/>
            <p:cNvSpPr txBox="1">
              <a:spLocks noChangeArrowheads="1"/>
            </p:cNvSpPr>
            <p:nvPr/>
          </p:nvSpPr>
          <p:spPr bwMode="auto">
            <a:xfrm>
              <a:off x="5318" y="1338"/>
              <a:ext cx="329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905" y="1338"/>
              <a:ext cx="323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29" y="2585"/>
              <a:ext cx="29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48" name="Text Box 15"/>
            <p:cNvSpPr txBox="1">
              <a:spLocks noChangeArrowheads="1"/>
            </p:cNvSpPr>
            <p:nvPr/>
          </p:nvSpPr>
          <p:spPr bwMode="auto">
            <a:xfrm>
              <a:off x="4626" y="2613"/>
              <a:ext cx="324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2710" y="3181"/>
              <a:ext cx="459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0" name="Text Box 17"/>
            <p:cNvSpPr txBox="1">
              <a:spLocks noChangeArrowheads="1"/>
            </p:cNvSpPr>
            <p:nvPr/>
          </p:nvSpPr>
          <p:spPr bwMode="auto">
            <a:xfrm>
              <a:off x="2766" y="2614"/>
              <a:ext cx="312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51" name="Text Box 18"/>
            <p:cNvSpPr txBox="1">
              <a:spLocks noChangeArrowheads="1"/>
            </p:cNvSpPr>
            <p:nvPr/>
          </p:nvSpPr>
          <p:spPr bwMode="auto">
            <a:xfrm>
              <a:off x="2710" y="1295"/>
              <a:ext cx="402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auto">
            <a:xfrm>
              <a:off x="2074" y="1338"/>
              <a:ext cx="319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3" name="Text Box 20"/>
            <p:cNvSpPr txBox="1">
              <a:spLocks noChangeArrowheads="1"/>
            </p:cNvSpPr>
            <p:nvPr/>
          </p:nvSpPr>
          <p:spPr bwMode="auto">
            <a:xfrm>
              <a:off x="3929" y="686"/>
              <a:ext cx="3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2767" y="629"/>
              <a:ext cx="340" cy="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2159" y="2614"/>
              <a:ext cx="368" cy="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6" name="Text Box 26"/>
            <p:cNvSpPr txBox="1">
              <a:spLocks noChangeArrowheads="1"/>
            </p:cNvSpPr>
            <p:nvPr/>
          </p:nvSpPr>
          <p:spPr bwMode="auto">
            <a:xfrm>
              <a:off x="3334" y="1933"/>
              <a:ext cx="267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7" name="Text Box 21"/>
            <p:cNvSpPr txBox="1">
              <a:spLocks noChangeArrowheads="1"/>
            </p:cNvSpPr>
            <p:nvPr/>
          </p:nvSpPr>
          <p:spPr bwMode="auto">
            <a:xfrm>
              <a:off x="5041" y="1932"/>
              <a:ext cx="267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baseline="-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58" name="Text Box 22"/>
            <p:cNvSpPr txBox="1">
              <a:spLocks noChangeArrowheads="1"/>
            </p:cNvSpPr>
            <p:nvPr/>
          </p:nvSpPr>
          <p:spPr bwMode="auto">
            <a:xfrm>
              <a:off x="2527" y="1961"/>
              <a:ext cx="240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baseline="-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59" name="Text Box 25"/>
            <p:cNvSpPr txBox="1">
              <a:spLocks noChangeArrowheads="1"/>
            </p:cNvSpPr>
            <p:nvPr/>
          </p:nvSpPr>
          <p:spPr bwMode="auto">
            <a:xfrm>
              <a:off x="4228" y="1960"/>
              <a:ext cx="268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baseline="-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3334" y="1168"/>
              <a:ext cx="238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baseline="-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1" name="Text Box 28"/>
            <p:cNvSpPr txBox="1">
              <a:spLocks noChangeArrowheads="1"/>
            </p:cNvSpPr>
            <p:nvPr/>
          </p:nvSpPr>
          <p:spPr bwMode="auto">
            <a:xfrm>
              <a:off x="3407" y="2784"/>
              <a:ext cx="255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p>
              <a:pPr algn="l">
                <a:spcBef>
                  <a:spcPct val="0"/>
                </a:spcBef>
              </a:pP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baseline="-30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en-US" alt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787900" y="3785870"/>
            <a:ext cx="292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楷体_GB2312" pitchFamily="49" charset="-122"/>
                <a:ea typeface="楷体_GB2312" pitchFamily="49" charset="-122"/>
                <a:sym typeface="+mn-ea"/>
              </a:rPr>
              <a:t>【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  <a:sym typeface="+mn-ea"/>
              </a:rPr>
              <a:t>逆时针，标号从小到大</a:t>
            </a:r>
            <a:r>
              <a:rPr lang="en-US" altLang="zh-CN" dirty="0" smtClean="0">
                <a:latin typeface="楷体_GB2312" pitchFamily="49" charset="-122"/>
                <a:ea typeface="楷体_GB2312" pitchFamily="49" charset="-122"/>
                <a:sym typeface="+mn-ea"/>
              </a:rPr>
              <a:t>】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消隐算法的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分类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（回顾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：消隐的概念及作用？）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502920" indent="144145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805815" algn="l"/>
              </a:tabLs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隐藏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线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算法：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用于消除物体上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不可见的边界线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针对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线框模型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，只绘制物体的各可见棱边。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93395" indent="-9525" defTabSz="1854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 隐藏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面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算法：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消除物体上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不可见的表面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。针对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表面模型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提出的，使用指定颜色填充物体的各可见表面</a:t>
            </a:r>
            <a:endParaRPr lang="zh-CN" altLang="zh-CN" sz="1800" kern="1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75782" name="Object 10"/>
          <p:cNvGraphicFramePr>
            <a:graphicFrameLocks noChangeAspect="1"/>
          </p:cNvGraphicFramePr>
          <p:nvPr/>
        </p:nvGraphicFramePr>
        <p:xfrm>
          <a:off x="638493" y="3762693"/>
          <a:ext cx="1487487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2" name="" r:id="rId1" imgW="3522345" imgH="3522345" progId="Visio.Drawing.11">
                  <p:embed/>
                </p:oleObj>
              </mc:Choice>
              <mc:Fallback>
                <p:oleObj name="" r:id="rId1" imgW="3522345" imgH="3522345" progId="Visio.Drawing.11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93" y="3762693"/>
                        <a:ext cx="1487487" cy="1487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9"/>
          <p:cNvGraphicFramePr>
            <a:graphicFrameLocks noChangeAspect="1"/>
          </p:cNvGraphicFramePr>
          <p:nvPr/>
        </p:nvGraphicFramePr>
        <p:xfrm>
          <a:off x="2843530" y="3716655"/>
          <a:ext cx="157797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3" name="" r:id="rId3" imgW="3510915" imgH="3522345" progId="Visio.Drawing.11">
                  <p:embed/>
                </p:oleObj>
              </mc:Choice>
              <mc:Fallback>
                <p:oleObj name="" r:id="rId3" imgW="3510915" imgH="3522345" progId="Visio.Drawing.11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530" y="3716655"/>
                        <a:ext cx="1577975" cy="157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4" name="Object 8"/>
          <p:cNvGraphicFramePr>
            <a:graphicFrameLocks noChangeAspect="1"/>
          </p:cNvGraphicFramePr>
          <p:nvPr/>
        </p:nvGraphicFramePr>
        <p:xfrm>
          <a:off x="5029835" y="3716655"/>
          <a:ext cx="1538288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4" name="" r:id="rId5" imgW="3522345" imgH="3522345" progId="Visio.Drawing.11">
                  <p:embed/>
                </p:oleObj>
              </mc:Choice>
              <mc:Fallback>
                <p:oleObj name="" r:id="rId5" imgW="3522345" imgH="3522345" progId="Visio.Drawing.11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835" y="3716655"/>
                        <a:ext cx="1538288" cy="153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Object 7"/>
          <p:cNvGraphicFramePr>
            <a:graphicFrameLocks noChangeAspect="1"/>
          </p:cNvGraphicFramePr>
          <p:nvPr/>
        </p:nvGraphicFramePr>
        <p:xfrm>
          <a:off x="7279323" y="3627755"/>
          <a:ext cx="1604962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5" name="" r:id="rId6" imgW="3510915" imgH="3522345" progId="Visio.Drawing.11">
                  <p:embed/>
                </p:oleObj>
              </mc:Choice>
              <mc:Fallback>
                <p:oleObj name="" r:id="rId6" imgW="3510915" imgH="3522345" progId="Visio.Drawing.11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323" y="3627755"/>
                        <a:ext cx="1604962" cy="161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6" name="Line 11"/>
          <p:cNvSpPr>
            <a:spLocks noChangeShapeType="1"/>
          </p:cNvSpPr>
          <p:nvPr/>
        </p:nvSpPr>
        <p:spPr bwMode="auto">
          <a:xfrm>
            <a:off x="2168843" y="4527868"/>
            <a:ext cx="615950" cy="1587"/>
          </a:xfrm>
          <a:prstGeom prst="line">
            <a:avLst/>
          </a:prstGeom>
          <a:noFill/>
          <a:ln w="28575" cmpd="sng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9" name="Line 18"/>
          <p:cNvSpPr>
            <a:spLocks noChangeShapeType="1"/>
          </p:cNvSpPr>
          <p:nvPr/>
        </p:nvSpPr>
        <p:spPr bwMode="auto">
          <a:xfrm>
            <a:off x="6650673" y="4437380"/>
            <a:ext cx="615950" cy="1588"/>
          </a:xfrm>
          <a:prstGeom prst="line">
            <a:avLst/>
          </a:prstGeom>
          <a:noFill/>
          <a:ln w="28575" cmpd="sng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0" name="Rectangle 19"/>
          <p:cNvSpPr>
            <a:spLocks noChangeArrowheads="1"/>
          </p:cNvSpPr>
          <p:nvPr/>
        </p:nvSpPr>
        <p:spPr bwMode="auto">
          <a:xfrm>
            <a:off x="1764030" y="5577206"/>
            <a:ext cx="12744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隐线算法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791" name="Rectangle 20"/>
          <p:cNvSpPr>
            <a:spLocks noChangeArrowheads="1"/>
          </p:cNvSpPr>
          <p:nvPr/>
        </p:nvSpPr>
        <p:spPr bwMode="auto">
          <a:xfrm>
            <a:off x="6230938" y="5577206"/>
            <a:ext cx="135001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隐面算法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消隐算法的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分类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   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计算机图形学的创始人Sutherland根据</a:t>
            </a:r>
            <a:r>
              <a:rPr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消隐空间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的不同</a:t>
            </a:r>
            <a:r>
              <a:rPr 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（了解即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可）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531495" lvl="1" indent="-3810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805815" algn="l"/>
              </a:tabLs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物体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空间法：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主要在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三维观察空间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中完成。</a:t>
            </a:r>
            <a:endParaRPr lang="zh-CN" altLang="zh-CN" sz="1575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60120" lvl="1" indent="144145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805815" algn="l"/>
              </a:tabLst>
              <a:defRPr/>
            </a:pP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根据模型的</a:t>
            </a:r>
            <a:r>
              <a:rPr lang="zh-CN" altLang="zh-CN" sz="1575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几何</a:t>
            </a: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关系来判断哪些表面可见，哪些表面不可见。</a:t>
            </a:r>
            <a:endParaRPr lang="zh-CN" altLang="zh-CN" sz="1575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60120" lvl="1" indent="144145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805815" algn="l"/>
              </a:tabLst>
              <a:defRPr/>
            </a:pP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直接在物体空间（观察坐标系）中确定视点不可见的表面区域，并将它们表达成同原表面一致的</a:t>
            </a:r>
            <a:r>
              <a:rPr lang="zh-CN" altLang="zh-CN" sz="1575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数据结构</a:t>
            </a: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zh-CN" sz="1575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60120" lvl="1" indent="144145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tabLst>
                <a:tab pos="805815" algn="l"/>
              </a:tabLst>
              <a:defRPr/>
            </a:pP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假设空间中有n个物体，则每个物体都需要与其他物体一一进行比较，算法复杂度为n</a:t>
            </a:r>
            <a:r>
              <a:rPr lang="zh-CN" altLang="zh-CN" sz="1575" kern="100" baseline="30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zh-CN" sz="1575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493395" indent="-9525" defTabSz="1854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 </a:t>
            </a:r>
            <a:r>
              <a:rPr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图像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空间法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在物体投影后的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二维图像空间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完成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60120" lvl="1" indent="144145" algn="l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Tx/>
              <a:buFont typeface="Wingdings" panose="05000000000000000000" charset="0"/>
              <a:buChar char="Ø"/>
              <a:tabLst>
                <a:tab pos="805815" algn="l"/>
              </a:tabLst>
              <a:defRPr/>
            </a:pP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利用</a:t>
            </a:r>
            <a:r>
              <a:rPr lang="zh-CN" altLang="zh-CN" sz="1575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帧缓冲</a:t>
            </a: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信息确定哪些表面遮挡了其它表面。</a:t>
            </a: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图像空间法受限于显示器的</a:t>
            </a:r>
            <a:r>
              <a:rPr lang="zh-CN" altLang="zh-CN" sz="1575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分辨率 </a:t>
            </a: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zh-CN" sz="1575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60120" lvl="1" indent="144145" algn="l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Tx/>
              <a:buFont typeface="Wingdings" panose="05000000000000000000" charset="0"/>
              <a:buChar char="Ø"/>
              <a:tabLst>
                <a:tab pos="805815" algn="l"/>
              </a:tabLst>
              <a:defRPr/>
            </a:pP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以</a:t>
            </a:r>
            <a:r>
              <a:rPr lang="zh-CN" altLang="zh-CN" sz="1575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屏幕像素</a:t>
            </a: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为采样单位，确定投影于每一像素的可见景物表面区域，并将其颜色作为该像素的显示颜色。</a:t>
            </a:r>
            <a:endParaRPr lang="zh-CN" altLang="zh-CN" sz="1575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60120" lvl="1" indent="144145" algn="l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SzTx/>
              <a:buFont typeface="Wingdings" panose="05000000000000000000" charset="0"/>
              <a:buChar char="Ø"/>
              <a:tabLst>
                <a:tab pos="805815" algn="l"/>
              </a:tabLst>
              <a:defRPr/>
            </a:pPr>
            <a:r>
              <a:rPr lang="zh-CN" altLang="zh-CN" sz="1575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假设空间中有n个物体，屏幕的分辨率为N（例如N=1024×768），则每个物体都必须与屏幕坐标系中的每一个像素进行比较，算法复杂度为n×N</a:t>
            </a:r>
            <a:endParaRPr lang="zh-CN" altLang="zh-CN" sz="1575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493395" indent="-9525" defTabSz="18542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物像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空间法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在描述物体的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三维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观察空间和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二维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图像空间中同时进行消隐。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背面剔除算法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隐藏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线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endParaRPr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defTabSz="579755" eaLnBrk="1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	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示例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1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：对于立方体，最多只能同时观察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到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3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个表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面。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indent="104775" defTabSz="579755" eaLnBrk="1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示例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2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：对于球体，最多只能观察到半个球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面。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611505" y="3140710"/>
          <a:ext cx="4002405" cy="3342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Visio" r:id="rId1" imgW="5549900" imgH="4624070" progId="Visio.Drawing.11">
                  <p:embed/>
                </p:oleObj>
              </mc:Choice>
              <mc:Fallback>
                <p:oleObj name="Visio" r:id="rId1" imgW="5549900" imgH="46240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" y="3140710"/>
                        <a:ext cx="4002405" cy="33426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7" name="图片 40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74" y="3140687"/>
            <a:ext cx="2680355" cy="269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背面剔除算法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凸多面体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消隐算法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7360" y="1988820"/>
            <a:ext cx="5293995" cy="36309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凸多面体由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凸多边形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构成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其表面</a:t>
            </a:r>
            <a:r>
              <a:rPr lang="zh-CN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要么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完全</a:t>
            </a:r>
            <a:r>
              <a:rPr lang="zh-CN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可见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要么完全不可见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给出测试每个表面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可见性的判别式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外法向量与视向量的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夹角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进行可见性检测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思考：右图立方体的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前面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”P</a:t>
            </a:r>
            <a:r>
              <a:rPr lang="en-US" altLang="zh-CN" sz="2000" baseline="-25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7 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lang="en-US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latinLnBrk="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2135" y="2060575"/>
            <a:ext cx="2847340" cy="33235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二、课程内容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2988310" y="1960880"/>
            <a:ext cx="4352925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投影（概念、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分类等）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平行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透视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投影小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结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（透视投影、消隐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效果）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背面剔除算法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凸多面体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消隐算法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--- 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可见性判别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式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3895" y="3429000"/>
            <a:ext cx="5285105" cy="31692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当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°≤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θ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＜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90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°时，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cos</a:t>
            </a:r>
            <a:r>
              <a:rPr lang="en-US" altLang="zh-CN" sz="2000" i="1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θ</a:t>
            </a:r>
            <a:r>
              <a:rPr lang="zh-CN" altLang="zh-CN" sz="2000" i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＞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，表面可见，绘制多边形的边界线；</a:t>
            </a:r>
            <a:endParaRPr lang="en-US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当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θ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=90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°时，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cos</a:t>
            </a:r>
            <a:r>
              <a:rPr lang="en-US" altLang="zh-CN" sz="2000" i="1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θ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，表面外法矢量与视矢量垂直，表面多边形退化为一条直线；</a:t>
            </a:r>
            <a:endParaRPr lang="en-US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当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90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°＜</a:t>
            </a:r>
            <a:r>
              <a:rPr lang="en-US" altLang="zh-CN" sz="2000" i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θ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≤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180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°时，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cos</a:t>
            </a:r>
            <a:r>
              <a:rPr lang="en-US" altLang="zh-CN" sz="2000" i="1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θ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＜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，表面不可见，不绘制该多边形的边界线。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1080" y="2060575"/>
            <a:ext cx="2847340" cy="3323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" y="1798955"/>
            <a:ext cx="6485255" cy="16300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对于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前面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”P</a:t>
            </a:r>
            <a:r>
              <a:rPr lang="en-US" altLang="zh-CN" sz="2000" baseline="-25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sz="2000" baseline="-25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为外法向量（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z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轴正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向），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为视向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量，</a:t>
            </a:r>
            <a:endParaRPr lang="zh-CN" altLang="en-US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向量归一化后，得到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0905" name="Object 9"/>
          <p:cNvGraphicFramePr>
            <a:graphicFrameLocks noChangeAspect="1"/>
          </p:cNvGraphicFramePr>
          <p:nvPr/>
        </p:nvGraphicFramePr>
        <p:xfrm>
          <a:off x="3275965" y="2790190"/>
          <a:ext cx="227901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6" name="" r:id="rId2" imgW="723900" imgH="177165" progId="Equation.3">
                  <p:embed/>
                </p:oleObj>
              </mc:Choice>
              <mc:Fallback>
                <p:oleObj name="" r:id="rId2" imgW="723900" imgH="177165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965" y="2790190"/>
                        <a:ext cx="227901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6" name="Object 16"/>
          <p:cNvGraphicFramePr>
            <a:graphicFrameLocks noChangeAspect="1"/>
          </p:cNvGraphicFramePr>
          <p:nvPr/>
        </p:nvGraphicFramePr>
        <p:xfrm>
          <a:off x="6731635" y="5589270"/>
          <a:ext cx="209613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4" name="" r:id="rId4" imgW="508000" imgH="177800" progId="Equation.3">
                  <p:embed/>
                </p:oleObj>
              </mc:Choice>
              <mc:Fallback>
                <p:oleObj name="" r:id="rId4" imgW="508000" imgH="177800" progId="Equation.3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635" y="5589270"/>
                        <a:ext cx="2096135" cy="75247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背面剔除算法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曲面体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消隐算法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3850" y="1772920"/>
            <a:ext cx="6144260" cy="30149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球体表面使用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三角形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网格或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四边形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风格逼近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判断各个三角形网格或四边形网格的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可见性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类似</a:t>
            </a: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于凸多面体消隐类似的算法</a:t>
            </a:r>
            <a:endParaRPr lang="zh-CN" altLang="zh-CN" sz="2000" dirty="0"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可见性预测：</a:t>
            </a: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小网格的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外法向量</a:t>
            </a: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视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向量</a:t>
            </a: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点积</a:t>
            </a:r>
            <a:endParaRPr lang="zh-CN" altLang="zh-CN" sz="2000" dirty="0"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latinLnBrk="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148" name="图片 409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" y="4475480"/>
            <a:ext cx="2001520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210300" y="836930"/>
          <a:ext cx="2824480" cy="2977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Visio" r:id="rId2" imgW="1544955" imgH="1614805" progId="Visio.Drawing.11">
                  <p:embed/>
                </p:oleObj>
              </mc:Choice>
              <mc:Fallback>
                <p:oleObj name="Visio" r:id="rId2" imgW="1544955" imgH="161480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836930"/>
                        <a:ext cx="2824480" cy="29775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7" name="图片 40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935" y="4509135"/>
            <a:ext cx="1990725" cy="19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箭头: 右 16"/>
          <p:cNvSpPr/>
          <p:nvPr/>
        </p:nvSpPr>
        <p:spPr>
          <a:xfrm>
            <a:off x="3297555" y="5301615"/>
            <a:ext cx="560070" cy="286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/>
        </p:nvGraphicFramePr>
        <p:xfrm>
          <a:off x="6659880" y="3644900"/>
          <a:ext cx="209613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4" name="" r:id="rId5" imgW="508000" imgH="177800" progId="Equation.3">
                  <p:embed/>
                </p:oleObj>
              </mc:Choice>
              <mc:Fallback>
                <p:oleObj name="" r:id="rId5" imgW="508000" imgH="177800" progId="Equation.3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880" y="3644900"/>
                        <a:ext cx="2096135" cy="75247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消隐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" y="1196340"/>
            <a:ext cx="9065895" cy="4308475"/>
          </a:xfrm>
        </p:spPr>
        <p:txBody>
          <a:bodyPr/>
          <a:lstStyle/>
          <a:p>
            <a:pPr marL="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隐藏面</a:t>
            </a:r>
            <a:r>
              <a:rPr 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（后续章节：表面模型）</a:t>
            </a:r>
            <a:endParaRPr lang="zh-CN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277495" indent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3850" y="1772920"/>
            <a:ext cx="8446770" cy="40925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从视点的角度观察物体的表面，离视点近的表面的投影遮挡了离视点远的表面的投影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屏幕上的绘制结果为所有可见表面最终投影的集合</a:t>
            </a:r>
            <a:r>
              <a:rPr lang="zh-CN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latin typeface="宋体" panose="02010600030101010101" pitchFamily="2" charset="-122"/>
                <a:sym typeface="+mn-ea"/>
              </a:rPr>
              <a:t>考察了物体的伪深度坐标</a:t>
            </a:r>
            <a:endParaRPr lang="zh-CN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常用</a:t>
            </a:r>
            <a:r>
              <a:rPr lang="zh-CN" altLang="zh-CN" sz="20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算法：</a:t>
            </a:r>
            <a:endParaRPr lang="zh-CN" altLang="zh-CN" sz="2000" dirty="0">
              <a:effectLst/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32130" indent="-179705" latinLnBrk="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深度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缓冲器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Z-Buffer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算法）：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像素级</a:t>
            </a:r>
            <a:r>
              <a:rPr lang="zh-CN" altLang="en-US" sz="2000" dirty="0">
                <a:latin typeface="宋体" panose="02010600030101010101" pitchFamily="2" charset="-122"/>
                <a:sym typeface="+mn-ea"/>
              </a:rPr>
              <a:t>消隐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234315" defTabSz="0" latinLnBrk="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537210" algn="l"/>
              </a:tabLs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深度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排序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算法（画家算法）：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面元级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消隐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三、相关程序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2051685" y="2061210"/>
            <a:ext cx="5688330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4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投影与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 algn="l" eaLnBrk="1" latinLnBrk="0" hangingPunct="1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）透视投影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（球体的透视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投影）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 algn="l" eaLnBrk="1" latinLnBrk="0" hangingPunct="1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）消隐效果（球体的消隐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效果）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algn="l" eaLnBrk="1" latinLnBrk="0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endParaRPr lang="zh-CN" altLang="en-US" strike="sngStrike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FillTx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66700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Latha" panose="020B0604020202020204" pitchFamily="34" charset="0"/>
              </a:rPr>
              <a:t>3</a:t>
            </a:r>
            <a:endParaRPr lang="en-US" altLang="zh-CN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7310"/>
            <a:ext cx="569404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相关程序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三维变换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6381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）：球体的透视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690" y="1763395"/>
            <a:ext cx="9067165" cy="193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dirty="0"/>
              <a:t>实验描述：</a:t>
            </a:r>
            <a:endParaRPr lang="zh-CN" altLang="en-US" sz="2400" dirty="0"/>
          </a:p>
          <a:p>
            <a:pPr marL="278130" indent="-278130" defTabSz="0" latinLnBrk="0">
              <a:lnSpc>
                <a:spcPct val="130000"/>
              </a:lnSpc>
              <a:tabLst>
                <a:tab pos="268605" algn="l"/>
              </a:tabLst>
            </a:pPr>
            <a:r>
              <a:rPr lang="en-US" altLang="zh-CN" sz="2200" dirty="0"/>
              <a:t>	</a:t>
            </a:r>
            <a:r>
              <a:rPr lang="zh-CN" altLang="en-US" sz="2200" dirty="0"/>
              <a:t>绘制由</a:t>
            </a:r>
            <a:r>
              <a:rPr lang="en-US" altLang="zh-CN" sz="2200" dirty="0"/>
              <a:t>Bezier</a:t>
            </a:r>
            <a:r>
              <a:rPr lang="zh-CN" altLang="en-US" sz="2200" dirty="0"/>
              <a:t>曲构造的球体的透视</a:t>
            </a:r>
            <a:r>
              <a:rPr lang="zh-CN" altLang="en-US" sz="2200" dirty="0"/>
              <a:t>投影；</a:t>
            </a:r>
            <a:endParaRPr lang="zh-CN" altLang="en-US" sz="2200" dirty="0"/>
          </a:p>
          <a:p>
            <a:pPr marL="278130" indent="-278130" defTabSz="0" latinLnBrk="0">
              <a:lnSpc>
                <a:spcPct val="130000"/>
              </a:lnSpc>
              <a:tabLst>
                <a:tab pos="268605" algn="l"/>
              </a:tabLst>
            </a:pPr>
            <a:r>
              <a:rPr lang="zh-CN" altLang="en-US" sz="2200" dirty="0"/>
              <a:t> </a:t>
            </a:r>
            <a:r>
              <a:rPr lang="en-US" altLang="zh-CN" sz="2200" dirty="0"/>
              <a:t>   </a:t>
            </a:r>
            <a:r>
              <a:rPr lang="zh-CN" altLang="en-US" sz="2200" dirty="0"/>
              <a:t>设计投影类</a:t>
            </a:r>
            <a:r>
              <a:rPr lang="en-US" altLang="zh-CN" sz="2200" dirty="0"/>
              <a:t>CProjection</a:t>
            </a:r>
            <a:r>
              <a:rPr lang="zh-CN" altLang="en-US" sz="2200" dirty="0"/>
              <a:t>，成员函数包含正交投影、透视投影和斜</a:t>
            </a:r>
            <a:r>
              <a:rPr lang="zh-CN" altLang="en-US" sz="2200" dirty="0"/>
              <a:t>投影。</a:t>
            </a:r>
            <a:endParaRPr lang="zh-CN" altLang="en-US" sz="2200" dirty="0"/>
          </a:p>
          <a:p>
            <a:pPr defTabSz="0" latinLnBrk="0">
              <a:lnSpc>
                <a:spcPct val="130000"/>
              </a:lnSpc>
              <a:tabLst>
                <a:tab pos="268605" algn="l"/>
              </a:tabLst>
            </a:pPr>
            <a:r>
              <a:rPr lang="zh-CN" altLang="en-US" sz="2400" dirty="0"/>
              <a:t> 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630" y="3141345"/>
            <a:ext cx="3902710" cy="35312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923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69278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三、相关程序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46736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2051685" y="2061210"/>
            <a:ext cx="5688330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latinLnBrk="0" hangingPunct="1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4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投影与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 algn="l" eaLnBrk="1" latinLnBrk="0" hangingPunct="1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zh-CN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</a:t>
            </a:r>
            <a:r>
              <a:rPr lang="en-US" altLang="zh-CN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）透视投影</a:t>
            </a:r>
            <a:r>
              <a:rPr lang="en-US" altLang="zh-CN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（球体的透视投影）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 algn="l" eaLnBrk="1" latinLnBrk="0" hangingPunct="1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）消隐效果（球体的消隐效果）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algn="l" eaLnBrk="1" latinLnBrk="0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endParaRPr lang="zh-CN" altLang="en-US" strike="sngStrike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uFillTx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66700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Latha" panose="020B0604020202020204" pitchFamily="34" charset="0"/>
              </a:rPr>
              <a:t>3</a:t>
            </a:r>
            <a:endParaRPr lang="en-US" altLang="zh-CN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7310"/>
            <a:ext cx="569404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相关程序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曲线实验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315" y="1196975"/>
            <a:ext cx="8883015" cy="6381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实验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）：球体的消隐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效果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690" y="1763395"/>
            <a:ext cx="9055735" cy="189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dirty="0"/>
              <a:t>实验描述：</a:t>
            </a:r>
            <a:endParaRPr lang="zh-CN" altLang="en-US" sz="2400" dirty="0"/>
          </a:p>
          <a:p>
            <a:pPr defTabSz="0" latinLnBrk="0">
              <a:lnSpc>
                <a:spcPct val="130000"/>
              </a:lnSpc>
              <a:tabLst>
                <a:tab pos="268605" algn="l"/>
              </a:tabLst>
            </a:pPr>
            <a:r>
              <a:rPr lang="en-US" altLang="zh-CN" sz="2200" dirty="0"/>
              <a:t>	</a:t>
            </a:r>
            <a:r>
              <a:rPr lang="zh-CN" altLang="en-US" sz="2200" dirty="0"/>
              <a:t>使用背面剔除算法绘制球体的可见表面；</a:t>
            </a:r>
            <a:endParaRPr lang="zh-CN" altLang="en-US" sz="2200" dirty="0"/>
          </a:p>
          <a:p>
            <a:pPr defTabSz="0" latinLnBrk="0">
              <a:lnSpc>
                <a:spcPct val="130000"/>
              </a:lnSpc>
              <a:tabLst>
                <a:tab pos="268605" algn="l"/>
              </a:tabLst>
            </a:pPr>
            <a:r>
              <a:rPr lang="en-US" altLang="zh-CN" sz="2200" dirty="0"/>
              <a:t>	</a:t>
            </a:r>
            <a:r>
              <a:rPr lang="zh-CN" sz="2200" dirty="0"/>
              <a:t>制作球体线框模型消隐后</a:t>
            </a:r>
            <a:r>
              <a:rPr sz="2200" dirty="0"/>
              <a:t>的透视投影</a:t>
            </a:r>
            <a:r>
              <a:rPr lang="zh-CN" altLang="en-US" sz="2200" dirty="0"/>
              <a:t>；</a:t>
            </a:r>
            <a:endParaRPr lang="zh-CN" altLang="en-US" sz="2200" dirty="0"/>
          </a:p>
          <a:p>
            <a:pPr defTabSz="0" latinLnBrk="0">
              <a:lnSpc>
                <a:spcPct val="130000"/>
              </a:lnSpc>
              <a:tabLst>
                <a:tab pos="268605" algn="l"/>
              </a:tabLst>
            </a:pPr>
            <a:r>
              <a:rPr lang="zh-CN" altLang="en-US" sz="2200" dirty="0"/>
              <a:t> </a:t>
            </a:r>
            <a:r>
              <a:rPr lang="en-US" altLang="zh-CN" sz="2200" dirty="0"/>
              <a:t>   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530" y="3141345"/>
            <a:ext cx="3610610" cy="34264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38375"/>
            <a:ext cx="9144000" cy="167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4" name="文本框 3"/>
          <p:cNvSpPr txBox="1"/>
          <p:nvPr/>
        </p:nvSpPr>
        <p:spPr>
          <a:xfrm>
            <a:off x="2956402" y="2701925"/>
            <a:ext cx="323088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四、课程小结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0484" name="组合 4"/>
          <p:cNvGrpSpPr/>
          <p:nvPr/>
        </p:nvGrpSpPr>
        <p:grpSpPr bwMode="auto">
          <a:xfrm>
            <a:off x="-606425" y="2476500"/>
            <a:ext cx="10356850" cy="121285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860425" y="1873885"/>
            <a:ext cx="7632700" cy="35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latinLnBrk="0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4"/>
          <p:cNvSpPr txBox="1">
            <a:spLocks noChangeArrowheads="1"/>
          </p:cNvSpPr>
          <p:nvPr/>
        </p:nvSpPr>
        <p:spPr bwMode="auto">
          <a:xfrm>
            <a:off x="266701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4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8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58373" name="TextBox 11"/>
          <p:cNvSpPr txBox="1">
            <a:spLocks noChangeArrowheads="1"/>
          </p:cNvSpPr>
          <p:nvPr/>
        </p:nvSpPr>
        <p:spPr bwMode="auto">
          <a:xfrm>
            <a:off x="717550" y="66834"/>
            <a:ext cx="284638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课程小结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pic>
        <p:nvPicPr>
          <p:cNvPr id="2" name="C9F754DE-2CAD-44b6-B708-469DEB6407EB-2" descr="C:/Users/syy/AppData/Local/Temp/wpp.twQjSywpp"/>
          <p:cNvPicPr>
            <a:picLocks noChangeAspect="1"/>
          </p:cNvPicPr>
          <p:nvPr/>
        </p:nvPicPr>
        <p:blipFill>
          <a:blip r:embed="rId1"/>
          <a:srcRect l="-3463" t="7239" r="1459" b="8581"/>
          <a:stretch>
            <a:fillRect/>
          </a:stretch>
        </p:blipFill>
        <p:spPr>
          <a:xfrm>
            <a:off x="683895" y="1196340"/>
            <a:ext cx="8330565" cy="2940050"/>
          </a:xfrm>
          <a:prstGeom prst="rect">
            <a:avLst/>
          </a:prstGeom>
        </p:spPr>
      </p:pic>
      <p:sp>
        <p:nvSpPr>
          <p:cNvPr id="216071" name="Rectangle 7"/>
          <p:cNvSpPr>
            <a:spLocks noGrp="1" noChangeArrowheads="1"/>
          </p:cNvSpPr>
          <p:nvPr/>
        </p:nvSpPr>
        <p:spPr>
          <a:xfrm>
            <a:off x="683895" y="3965575"/>
            <a:ext cx="7671435" cy="2762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u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latinLnBrk="0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要求：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投影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与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消隐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的作用和相关概念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endParaRPr lang="en-US" altLang="zh-CN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平行投影的形式和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分类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着重理解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透视投影的相关概念、变换过程与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分类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理解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背面剔除算法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（透视投影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+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消隐算法，提高物体的绘制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效率）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384810" indent="-127000" defTabSz="685800" eaLnBrk="1" latinLnBrk="0" hangingPunct="1">
              <a:lnSpc>
                <a:spcPct val="170000"/>
              </a:lnSpc>
              <a:spcBef>
                <a:spcPts val="0"/>
              </a:spcBef>
              <a:tabLst>
                <a:tab pos="805815" algn="l"/>
              </a:tabLs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完成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     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实验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4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：（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1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）透视投影（</a:t>
            </a: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2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）消隐</a:t>
            </a: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  <a:sym typeface="+mn-ea"/>
              </a:rPr>
              <a:t>效果</a:t>
            </a:r>
            <a:endParaRPr lang="zh-CN" altLang="en-US" sz="18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4"/>
          <p:cNvSpPr txBox="1">
            <a:spLocks noChangeArrowheads="1"/>
          </p:cNvSpPr>
          <p:nvPr/>
        </p:nvSpPr>
        <p:spPr bwMode="auto">
          <a:xfrm>
            <a:off x="266701" y="248127"/>
            <a:ext cx="488950" cy="58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4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8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58373" name="TextBox 11"/>
          <p:cNvSpPr txBox="1">
            <a:spLocks noChangeArrowheads="1"/>
          </p:cNvSpPr>
          <p:nvPr/>
        </p:nvSpPr>
        <p:spPr bwMode="auto">
          <a:xfrm>
            <a:off x="717550" y="66675"/>
            <a:ext cx="28463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课程作业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12" name="Rectangle 7"/>
          <p:cNvSpPr txBox="1">
            <a:spLocks noChangeArrowheads="1"/>
          </p:cNvSpPr>
          <p:nvPr/>
        </p:nvSpPr>
        <p:spPr>
          <a:xfrm>
            <a:off x="611505" y="1412875"/>
            <a:ext cx="8279130" cy="4237355"/>
          </a:xfrm>
          <a:prstGeom prst="rect">
            <a:avLst/>
          </a:prstGeom>
          <a:noFill/>
        </p:spPr>
        <p:txBody>
          <a:bodyPr/>
          <a:lstStyle/>
          <a:p>
            <a:pPr marL="514350" indent="-514350" defTabSz="68580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dirty="0">
                <a:latin typeface="+mn-lt"/>
                <a:ea typeface="+mn-ea"/>
              </a:rPr>
              <a:t>理解平行投影与透视</a:t>
            </a:r>
            <a:r>
              <a:rPr lang="zh-CN" altLang="en-US" sz="3200" dirty="0">
                <a:latin typeface="+mn-lt"/>
                <a:ea typeface="+mn-ea"/>
              </a:rPr>
              <a:t>投影</a:t>
            </a:r>
            <a:endParaRPr lang="zh-CN" altLang="en-US" sz="3200" dirty="0">
              <a:latin typeface="+mn-lt"/>
              <a:ea typeface="+mn-ea"/>
            </a:endParaRPr>
          </a:p>
          <a:p>
            <a:pPr marL="514350" indent="-514350" defTabSz="68580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dirty="0">
                <a:latin typeface="+mn-lt"/>
                <a:ea typeface="+mn-ea"/>
              </a:rPr>
              <a:t>理解背面剔除算法</a:t>
            </a:r>
            <a:endParaRPr lang="en-US" altLang="zh-CN" sz="3200" dirty="0">
              <a:latin typeface="+mn-lt"/>
              <a:ea typeface="+mn-ea"/>
            </a:endParaRPr>
          </a:p>
          <a:p>
            <a:pPr marL="457200" indent="-457200" defTabSz="685800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  <a:defRPr/>
            </a:pPr>
            <a:r>
              <a:rPr lang="en-US" altLang="zh-CN" sz="3200" dirty="0">
                <a:latin typeface="+mn-lt"/>
                <a:ea typeface="+mn-ea"/>
              </a:rPr>
              <a:t> </a:t>
            </a:r>
            <a:r>
              <a:rPr lang="zh-CN" altLang="en-US" sz="3200" dirty="0">
                <a:latin typeface="+mn-lt"/>
                <a:ea typeface="+mn-ea"/>
              </a:rPr>
              <a:t>完成实验：投影与</a:t>
            </a:r>
            <a:r>
              <a:rPr lang="zh-CN" altLang="en-US" sz="3200" dirty="0">
                <a:latin typeface="+mn-lt"/>
                <a:ea typeface="+mn-ea"/>
              </a:rPr>
              <a:t>消隐</a:t>
            </a:r>
            <a:endParaRPr lang="zh-CN" altLang="en-US" sz="3200" dirty="0">
              <a:latin typeface="+mn-lt"/>
              <a:ea typeface="+mn-ea"/>
            </a:endParaRPr>
          </a:p>
          <a:p>
            <a:pPr marL="0" indent="0" defTabSz="685800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3200" dirty="0">
                <a:latin typeface="+mn-lt"/>
                <a:ea typeface="+mn-ea"/>
              </a:rPr>
              <a:t>	</a:t>
            </a:r>
            <a:r>
              <a:rPr lang="zh-CN" altLang="en-US" sz="3200" dirty="0">
                <a:latin typeface="+mn-lt"/>
                <a:ea typeface="+mn-ea"/>
              </a:rPr>
              <a:t>（</a:t>
            </a:r>
            <a:r>
              <a:rPr lang="en-US" altLang="zh-CN" sz="3200" dirty="0">
                <a:latin typeface="+mn-lt"/>
                <a:ea typeface="+mn-ea"/>
              </a:rPr>
              <a:t>1</a:t>
            </a:r>
            <a:r>
              <a:rPr lang="zh-CN" altLang="en-US" sz="3200" dirty="0">
                <a:latin typeface="+mn-lt"/>
                <a:ea typeface="+mn-ea"/>
              </a:rPr>
              <a:t>）球体的透视</a:t>
            </a:r>
            <a:r>
              <a:rPr lang="zh-CN" altLang="en-US" sz="3200" dirty="0">
                <a:latin typeface="+mn-lt"/>
                <a:ea typeface="+mn-ea"/>
              </a:rPr>
              <a:t>投影</a:t>
            </a:r>
            <a:endParaRPr lang="zh-CN" altLang="en-US" sz="3200" dirty="0">
              <a:latin typeface="+mn-lt"/>
              <a:ea typeface="+mn-ea"/>
            </a:endParaRPr>
          </a:p>
          <a:p>
            <a:pPr marL="0" indent="0" defTabSz="685800" ea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3200" dirty="0">
                <a:latin typeface="+mn-lt"/>
                <a:ea typeface="+mn-ea"/>
              </a:rPr>
              <a:t> </a:t>
            </a:r>
            <a:r>
              <a:rPr lang="en-US" altLang="zh-CN" sz="3200" dirty="0">
                <a:latin typeface="+mn-lt"/>
                <a:ea typeface="+mn-ea"/>
              </a:rPr>
              <a:t>      </a:t>
            </a:r>
            <a:r>
              <a:rPr lang="zh-CN" altLang="en-US" sz="3200" dirty="0">
                <a:latin typeface="+mn-lt"/>
                <a:ea typeface="+mn-ea"/>
              </a:rPr>
              <a:t>（</a:t>
            </a:r>
            <a:r>
              <a:rPr lang="en-US" altLang="zh-CN" sz="3200" dirty="0">
                <a:latin typeface="+mn-lt"/>
                <a:ea typeface="+mn-ea"/>
              </a:rPr>
              <a:t>2</a:t>
            </a:r>
            <a:r>
              <a:rPr lang="zh-CN" altLang="en-US" sz="3200" dirty="0">
                <a:latin typeface="+mn-lt"/>
                <a:ea typeface="+mn-ea"/>
              </a:rPr>
              <a:t>）</a:t>
            </a:r>
            <a:r>
              <a:rPr lang="zh-CN" altLang="en-US" sz="3200" dirty="0">
                <a:latin typeface="+mn-lt"/>
                <a:ea typeface="+mn-ea"/>
                <a:sym typeface="+mn-ea"/>
              </a:rPr>
              <a:t>球体的消隐效果</a:t>
            </a:r>
            <a:endParaRPr lang="en-US" altLang="zh-CN" sz="3200" dirty="0">
              <a:latin typeface="+mn-lt"/>
              <a:ea typeface="+mn-ea"/>
            </a:endParaRPr>
          </a:p>
          <a:p>
            <a:pPr marL="257175" indent="-257175" defTabSz="685800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endParaRPr lang="zh-CN" altLang="zh-CN" sz="2800" dirty="0">
              <a:latin typeface="+mn-lt"/>
              <a:ea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906589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作用：</a:t>
            </a:r>
            <a:r>
              <a:rPr 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降维</a:t>
            </a:r>
            <a:endParaRPr lang="zh-CN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思考：显示器的屏幕只能显示二维图形，怎么展示三维</a:t>
            </a:r>
            <a:r>
              <a:rPr 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模型？</a:t>
            </a:r>
            <a:endParaRPr lang="zh-CN" sz="175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457200" lvl="1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通过投影，将</a:t>
            </a:r>
            <a:r>
              <a:rPr lang="zh-CN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三维</a:t>
            </a:r>
            <a:r>
              <a:rPr 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点投影变换为</a:t>
            </a:r>
            <a:r>
              <a:rPr lang="zh-CN" sz="175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二维</a:t>
            </a:r>
            <a:r>
              <a:rPr lang="zh-CN" sz="175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点</a:t>
            </a:r>
            <a:r>
              <a:rPr sz="20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endParaRPr lang="zh-CN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115" lvl="1" indent="-25019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  <a:defRPr/>
            </a:pP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投影变换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： </a:t>
            </a:r>
            <a:r>
              <a:rPr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把三维立体（或物体）投射到投影面上得到二维平面图形的过程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  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77627" y="6381365"/>
            <a:ext cx="49872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投影变换</a:t>
            </a:r>
            <a:r>
              <a:rPr lang="en-US" altLang="zh-CN" sz="2000" dirty="0"/>
              <a:t>---</a:t>
            </a:r>
            <a:r>
              <a:rPr lang="zh-CN" altLang="en-US" sz="2000" dirty="0"/>
              <a:t>示意图（思考：投影三</a:t>
            </a:r>
            <a:r>
              <a:rPr lang="zh-CN" altLang="en-US" sz="2000" dirty="0"/>
              <a:t>元素？）</a:t>
            </a:r>
            <a:endParaRPr lang="zh-CN" altLang="en-US" sz="2000" dirty="0"/>
          </a:p>
        </p:txBody>
      </p:sp>
      <p:graphicFrame>
        <p:nvGraphicFramePr>
          <p:cNvPr id="889859" name="Object 3"/>
          <p:cNvGraphicFramePr>
            <a:graphicFrameLocks noChangeAspect="1"/>
          </p:cNvGraphicFramePr>
          <p:nvPr/>
        </p:nvGraphicFramePr>
        <p:xfrm>
          <a:off x="1835785" y="3140710"/>
          <a:ext cx="5029200" cy="306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3274060" imgH="1998345" progId="Visio.Drawing.11">
                  <p:embed/>
                </p:oleObj>
              </mc:Choice>
              <mc:Fallback>
                <p:oleObj name="" r:id="rId1" imgW="3274060" imgH="1998345" progId="Visio.Drawing.11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1835785" y="3140710"/>
                        <a:ext cx="5029200" cy="306324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203507" y="5589520"/>
            <a:ext cx="1021080" cy="42989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投影面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rcRect b="12939"/>
          <a:stretch>
            <a:fillRect/>
          </a:stretch>
        </p:blipFill>
        <p:spPr>
          <a:xfrm>
            <a:off x="0" y="1700530"/>
            <a:ext cx="9144000" cy="447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295275" y="247650"/>
            <a:ext cx="4318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510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300">
                <a:solidFill>
                  <a:srgbClr val="0070C0"/>
                </a:solidFill>
                <a:latin typeface="AvantGarde Md BT"/>
                <a:cs typeface="FrankRuehl" panose="020E0503060101010101" pitchFamily="34" charset="-79"/>
              </a:rPr>
              <a:t>2</a:t>
            </a:r>
            <a:endParaRPr lang="zh-CN" altLang="en-US" sz="3300">
              <a:solidFill>
                <a:srgbClr val="0070C0"/>
              </a:solidFill>
              <a:latin typeface="AvantGarde Md BT"/>
              <a:cs typeface="Latha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04800" y="355600"/>
            <a:ext cx="79375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7" name="Freeform 6"/>
          <p:cNvSpPr/>
          <p:nvPr/>
        </p:nvSpPr>
        <p:spPr bwMode="auto">
          <a:xfrm flipH="1">
            <a:off x="633413" y="355600"/>
            <a:ext cx="80962" cy="376238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28679" name="TextBox 11"/>
          <p:cNvSpPr txBox="1">
            <a:spLocks noChangeArrowheads="1"/>
          </p:cNvSpPr>
          <p:nvPr/>
        </p:nvSpPr>
        <p:spPr bwMode="auto">
          <a:xfrm>
            <a:off x="717550" y="66993"/>
            <a:ext cx="54895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课程内容</a:t>
            </a:r>
            <a:r>
              <a:rPr lang="en-US" altLang="zh-CN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-</a:t>
            </a:r>
            <a:r>
              <a:rPr lang="zh-CN" altLang="en-US" sz="4800">
                <a:solidFill>
                  <a:srgbClr val="0070C0"/>
                </a:solidFill>
                <a:latin typeface="AvantGarde Md BT"/>
                <a:ea typeface="华文黑体"/>
                <a:cs typeface="华文黑体"/>
              </a:rPr>
              <a:t>投影</a:t>
            </a:r>
            <a:endParaRPr lang="zh-CN" altLang="en-US" sz="4800">
              <a:solidFill>
                <a:srgbClr val="0070C0"/>
              </a:solidFill>
              <a:latin typeface="AvantGarde Md BT"/>
              <a:ea typeface="华文黑体"/>
              <a:cs typeface="华文黑体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63" y="1077913"/>
            <a:ext cx="9126537" cy="4603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120" y="1196340"/>
            <a:ext cx="8883015" cy="4308475"/>
          </a:xfrm>
        </p:spPr>
        <p:txBody>
          <a:bodyPr/>
          <a:lstStyle/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案例：（思考：投影三</a:t>
            </a:r>
            <a:r>
              <a:rPr lang="zh-CN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元素？）</a:t>
            </a:r>
            <a:r>
              <a:rPr lang="zh-CN" altLang="en-US" sz="2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sym typeface="+mn-ea"/>
            </a:endParaRPr>
          </a:p>
          <a:p>
            <a:pPr marL="0" indent="0" defTabSz="68580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358140" algn="l"/>
              </a:tabLst>
              <a:defRPr/>
            </a:pP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8012" y="6237220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正交</a:t>
            </a:r>
            <a:r>
              <a:rPr lang="zh-CN" altLang="en-US" sz="2000" dirty="0"/>
              <a:t>投影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1403702" y="6237184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透视</a:t>
            </a:r>
            <a:r>
              <a:rPr lang="zh-CN" altLang="en-US" sz="2000" dirty="0"/>
              <a:t>投影</a:t>
            </a:r>
            <a:endParaRPr lang="zh-CN" altLang="en-US" sz="2000" dirty="0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MH" val="20160516110945"/>
  <p:tag name="MH_LIBRARY" val="CONTENTS"/>
  <p:tag name="MH_AUTOCOLOR" val="TRUE"/>
  <p:tag name="ID" val="553524"/>
  <p:tag name="MH_TYPE" val="CONTENTS_SECTION"/>
</p:tagLst>
</file>

<file path=ppt/tags/tag2.xml><?xml version="1.0" encoding="utf-8"?>
<p:tagLst xmlns:p="http://schemas.openxmlformats.org/presentationml/2006/main">
  <p:tag name="KSO_WM_UNIT_TABLE_BEAUTIFY" val="smartTable{0aa53050-b530-4201-a806-8e6664c8d55f}"/>
</p:tagLst>
</file>

<file path=ppt/tags/tag3.xml><?xml version="1.0" encoding="utf-8"?>
<p:tagLst xmlns:p="http://schemas.openxmlformats.org/presentationml/2006/main">
  <p:tag name="KSO_WM_UNIT_TABLE_BEAUTIFY" val="smartTable{7b7f6ac3-a306-4309-8d61-28c692800e8b}"/>
</p:tagLst>
</file>

<file path=ppt/tags/tag4.xml><?xml version="1.0" encoding="utf-8"?>
<p:tagLst xmlns:p="http://schemas.openxmlformats.org/presentationml/2006/main">
  <p:tag name="KSO_WM_UNIT_TABLE_BEAUTIFY" val="smartTable{0ac7d30a-e5f6-4261-b1d8-b818f82a99f3}"/>
</p:tagLst>
</file>

<file path=ppt/tags/tag5.xml><?xml version="1.0" encoding="utf-8"?>
<p:tagLst xmlns:p="http://schemas.openxmlformats.org/presentationml/2006/main">
  <p:tag name="KSO_WM_UNIT_TABLE_BEAUTIFY" val="smartTable{34777afc-acc7-444c-9675-916563f2d531}"/>
  <p:tag name="TABLE_ENDDRAG_ORIGIN_RECT" val="426*165"/>
  <p:tag name="TABLE_ENDDRAG_RECT" val="152*286*426*165"/>
</p:tagLst>
</file>

<file path=ppt/tags/tag6.xml><?xml version="1.0" encoding="utf-8"?>
<p:tagLst xmlns:p="http://schemas.openxmlformats.org/presentationml/2006/main">
  <p:tag name="KSO_WM_UNIT_TABLE_BEAUTIFY" val="smartTable{9a691dfe-cc81-4661-b194-7e9b8b1e21f1}"/>
</p:tagLst>
</file>

<file path=ppt/tags/tag8.xml><?xml version="1.0" encoding="utf-8"?>
<p:tagLst xmlns:p="http://schemas.openxmlformats.org/presentationml/2006/main">
  <p:tag name="COMMONDATA" val="eyJoZGlkIjoiYzE4ZjZhOTQwOGRkNjE1OWQ4NTA0NTBhYzM4ZmViNjAifQ=="/>
  <p:tag name="KSO_WPP_MARK_KEY" val="c396bbd2-a056-4883-b4f5-ec6d8d2df0e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YzMjc0NDMzMDEwIiwKCSJHcm91cElkIiA6ICI3NDYxNDA1OTUiLAoJIkltYWdlIiA6ICJpVkJPUncwS0dnb0FBQUFOU1VoRVVnQUFBNk1BQUFFK0NBWUFBQUI0QWNhb0FBQUFDWEJJV1hNQUFBc1RBQUFMRXdFQW1wd1lBQUFnQUVsRVFWUjRuT3pkZDN6VjVkMy84ZGNaT1NkN0J3SWhFQWdraEUzWVcwQkFFRVFGY2RiUjFsR3QzYjNiKzI1NzIvYTJkKzNkL2xwYmJXMWRkWXNpb3FJTVplKzl3OG9nSVFFeXlONG5aL3orQ0J3NUpDRUJRdWI3K1hqMDBaenJ1NjRUSkp4M3J1djZYQWFYeStWQ1JFUkVSRVJFNUFZeEdBeUd5OXVNcmRFUkVSRVJFUkVSNmR3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6dHphSGJoZURoZmtsVGtvcm5KU2JYZmhkTFYyajZTNUdBMWdOUnNJOGpZUzRXL0NaR2p0SG9tSWlJaUlTSE14dUZ5dWRodmZTcXVkWkJZNXNEbmE3VnVRSnJLWURFUUhtd2l3YWpCZlJFUkVSS1M5TVJnTWRZYVcybTBZTGExMmtwcHZiKzF1U0F1TERUTXJrSXFJaUlpSXREUDFoZEYyK2FuZTRZTE1Ja2RyZDBOYVFXYVJBdzJFaTRpSWlJaTBmKzB5ak9hVmFXcHVaMlZ6dU1ncjB5OGlSRVJFUkVUYXUzWVpSb3VybkszZEJXbEYrdk1YRVJFUkVXbi8ybVVZcmJaclZMUXowNSsvaUlpSWlFajcxeTdEcUxadjZkejA1eThpSWlJaTB2NjF5ekFxSWlJaUlpSWk3WnZDcUlpSWlJaUlpTFE0YzJ0M1FFUkVSRVNrdVowdkxManFhMEtEZ2pFYU5WWWowbElVUmtWRVJFU2t3N24vNXorNDZtdmVmZTU1d2tOQzNhOFBuVHpHVC8vZjc2L3ArYXYvOVpiNzYvU3pXVHorbS8rcWM0N1JhR1RsUzI5d3ZyQ2d3ZjR1Zi9FMUxGNWUxOVFIa2JaT1lWUkVSRVJFT3FTZlBQd1lFeE5ITm5yZWtlU1QvUEtGUDlWcGo0K0o1ZFhmL0tGWittSTBHbm52RDM5MXY4N01Qc2ZQL3ZLY3h6bHYvTzVQZUZ1c0FPUVhGL0hVczc5cWxtZUx0RlVLb3lJaUlpTFNJZG50ZG13MU5ZMmY1N0RYMjI2MVdJaU83TlpzL1FrSkRISi9YVnhXV3VkNGNFQWdQbFp2QUJ3T1I3TTlWNlN0VWhnVkVSRVJrVlpSWmJOeE5qK1h2S0pDU2lyS0tLMG9wN3FtQnJ2RGdkMWhwMCszSGt3WjJ2aklaa09lZitkMW5uL245V2JzOGZVcExDbDJmMTFTVmxibmVGRnBDVlhWMWJWZjF4TldSVG9haFZFUkVSRVJhUkVGSmNXa25NM2t6UGtjc3ZKeU9GOVV5SlcyRHo5MTdneERZK01KOWcrNHB1Zjk0SUZ2TW43NGlFYlBPNXFheksvLzhmdzFQYU9wbkU0bjkvejBhWSsyeTRzbFBmeUxuOXpRUG9pME5RcWpJaUlpSW5MRFZObHNKS1duc0QvNU9LZHp6MTNWdGY0K3Z2ajcrRjd6czgxbWM1T0svNWhOZFQ4U1oyWmZYVi9yRXhJWWlMK3ZIMTFEdy9tZnAzL002RUZEM2Nmc0RnY0ZSWVU4KzY4WDZOc3pocmYrOTgvVTJPMzgvcFcvODhDOE94ZzFhQ2daWjgvZ1pkYkhkZW00OUY4M1lLdXBvYmk0aFBDd1VBd0d3dzEvWGtGaEVha1pwNG5xMXBYdVhidmU4T2RkVkZwV1J0YTViQkw2OVcyVys5WFUxSEF5N1JRRDQrT2E1WDRpSWlMU2NlUVZGYkx4MEI2T3BxZGliMkQ5bzlGb3BHdElHSkdoNGZoNSsrQmpzZUp0dGVKcnRlSnRzUklaR283WlpMcm1QdnpwalpmNTB4c3ZYOU8xMzM3bVo5ZjgzSXVlV0hRLzg2Wk01M3hSSWQzQ3U5UWJjUGNmUDBxL1hyM2RhMXNualJqTnIvL3hQRC8vOW5mb0d4MURWazQyRVNHaGVGdXQxOTBma2JiRzRISzVyalE3b2swNmNOYldyUGRMVGMvZy9XV2Y4Wk1uSDhQYmFzWGhjRkJVWE9KeFRuQlFJQzRYRkplVU5IQVhDQXNOYWZSWnhhV2x2UG5CUjVTVWxqR29meHp6YjVuWklnSFk0WER3enpmZnBiQzRtSGt6YjJib3dJVHJ2dWVxZFJ2WmMvQVFpMjZiUzF4czcyYm9aZE1ONjI1cDBlZUppSWhJMHhTWGw3RnUveTRPcEJ6bjhvK1pKcU9SdUI0eDlPNFdSVlJFVnlKRHcvQ3FaMVN5T2Z6OEwzOWc3cFJwOU84ZDIraTVtZG5uK0dEVjUvem5vMDhTMU1RcHdlK3QrSlEzUDEzcXNZVkxRL2UrM21ENzI2ZCt4SmdodzY3ckhpS3R6VkJQNk5ISWFEMktpa3Q0NmMxM01GMzRUWnpENGVBN0R6MUFWWFUxLzE2OHBNSHJmdm5EcHhzOEJsQlFWTXg3U3oraDJtWmo3SWhFZHV6ZGg5M3U0UGJaTXpGZnd4UU1wOVBKMzE1OUE0ZkR3UThlKzZhN3YvVXhtVXpNbXpXZHQ1Y3NZOHV1M2ZUdkY0dlYwdlJBdDNuSExrNmtwdkh0Kys5eHQ0MGZOWUw5UjVKWXUza3JmWHYzOGxqM1VGUlN3aXR2djgvSVlVT1lPbUhjVmI4M0VSRVJhVjlzTlRXc1A3Q2JuY2NPMVJrSmpRcnZ3ckMrL1JuY3B4KytGNnJGM2tqN2p5WHgzZnNlcEVmWDJrcTRGVldWUFBSZlArYVYzenhIY0VBZ1ozTnorUDV6ditHUFAva3ZZcnIzSUR3a2xNaUlDQTRlUDhya2tXUHEzQzh6K3h5Yjl1NWk0WXpaRFg1K3lzbzV4ODdEQjFsdzh5MGU3ZEdSM2VvRTFzS1NZbFpzM3NEaWxaL3g1RDNmSUNmL1BLdTJiT1RKZTc3QnBNUlJMVEpRSWRJV0tJeGV3WDkrNzBrQW52M0xDd0JFZFl0MEIwNjczYzV6TDd6RW90dHVKUzYyVDZQM1NzL01ZdW5uS3dHNDc4NzVSRVZHRXRrbG5NOVdyK0dORHo1aXdkelpoQVFGTlhJWFR5ZlRUbEZXWHM2WUVjTXhtVXg4L3RWYURodzUydWgxaFVYRi9QSHYvMnJ3K0pBQkNkdzI2MmFQdHVLU1VySno4eWdzTG5iM016REFuK0dEQnJMbjRDRU9KaDFqK09DQjd2UHp6aGRRYmJOcG5ZT0lpRWduY0RvM200ODNyYUdndE5palBUNDZodW1KWTRnTURXL1IvcnkrN0VPY1RpZC8vZmt6bU0xbW5FNFhKZVZsN3BGYWg5TkpTWGtaRG9mVGZjM0xTOTduU1BJSlJnd2NqTjlsNjFSZmZQOU56dVJrYytmMFdRMCs4OURKNDd5ODVEMENmSDJaT1g2eXU3MndwSmd6dVRsazVad2pMZk0weDlKU1NENmRUbnhNSC83bnV6OW1XUDhCQUVSMzdjWXJINzNQUHo5OGwySDlCOUFuS3BxdzRCQjh2TDJKQ0Frak5ycG5jMzZMUk5xRVRwMFVxbTAySEE0SDFiYmFhYitWVlZVNG5jNHJYck4xMXg2aXVrWFNQYkoycldkanY3bHlPQnhzM3JtYnJidjJFQkljeE4yM3phV3d1UFlIOWFEKzhmajcrYkZzeFdwZWVXY3gweWFPWjhTUVFVMytiZGkrUTBjQVNMd2tCQUtNSFRHOFNkZlhaOGZlL2ZXMjkrblZrd05KUjBsSlMyZlU4SzhYMzQ4Zk5ZSjloNCt3WmVkdWhnNU1jSStPWnAyclhSUFJvM3Z6N2MwbElpSzFIQzdJSzNOUVhPV2sydTdDMmU0VzNIUk9SZ05ZelFhQ3ZJMUUrSnN3ZFlEQkw0ZlR3ZnI5dTlsOGVKL0hsTnllWFNLWk1YSTh2YnEyenVlQTc5My9DTjk3N3RlOCtkbFN2blhuM1kyZXYrdndBYllkMk1zUHZ2SE5Pa0gweTIyYk9IRDhLTDk5NmtmNGVEYzhxanRuMGxST3BwL2loZmZlcEhkVVQvcjFpZ0hnazNWZnNuamxjcXhlRnZwRTkyUklmQUtQTHJ5SDZNanU3bXRkTGhlSkF3WXh0UDhBRGg0L3lwNmpoMW01WlNQbjhuSnhPQjM4L2dmL2NXM2ZDSkUycmxPSDBZK1dyK0RVNlV6MzY3Ky9YanVGNGpzUFBRQ0EzVjUzc2YyUjR5Y0pEZ3AwYjBSOGVVbnVTNlZuWnJGcS9VYk81eGN3cUg4Y2M2WlA1WGhLR3ArdC9vb1pVeVl4Sm5FWU1kRTllUFNCZS9sMDFaZXNXcmVCL1llVG1EcGhMSDE3eDF5eDcwWEZKYVJsbktaWGp5akNRanpYcXQ0OGVXSlQzbjY5R2dxanNiMTdZVEtaT0o2UzZoRkdBd1A4R1p3UVQzNUJJZVVWbFFUNCs5Vys5OU5abU0xbW9oVkdSVVNhVldtMWs4d2lCemFIRW1oNzQzUkJaWTJMeWhvSEJSVk9vb05OQkZnYi9oelIxaFdYbC9IKzJoV2N6Yzl6dC9sWXJNd2RONFZCZmZyUm1sbTdYNjhZNWsrZHdaSXZWekIrMkFpUDRIZTV5cW9xWG5qdlRRYjFpK2VXQ1ZNOGp1VVZGdkN2SmU4eGVlU1lKcTNaZk9yZUIwaytuYzZ6TDcvQVAzNzVQL2o1K0hMZnJmTVpNM2dZUC95Ly8rRllXZ3JIMGxMNDZNc1Y3bXRXLytzdGlrcEw2bXo3Y3RFSGYzcVI0SURBSnI1emtmYWxVNGZSaGZQbTRIQTRXTHQ1S3dlVGp2SFVOeC9FYXJGUVdWa0Z3SE12L0tQT05aVlZsZmg0KzdpRGFuMXJQYzltNTdCeCswNVMwelB3OS9OajRkdzU5TzlYdTNoK2NFSThSNDZmWU0ybUxZU0hoUkxicXlmK2ZyN2N2K0IyRGlZZFkrM21yU3orWkRuaFlhRWtEaDdFZ0xoKytQdlZMV20rLzBnU0FJbERCcm5iZkgxOENBcTh0bjI0THZMejljVnFyYnNXd21xeEVCdlRpNU9wYVJTVmxCQWMrUFVQeFZ1bVRzSHJrckxwcFdWbG5Nbk9KaTYyenhYWHNZcUl5TlVwclhhU21tOXY3VzVJTTdBNVhLVG0yNGtOTTdmTFFIbzZONXZGNjFaU1Zsbmhib3Z0SHMwZGs2WVQ2T3ZYaWozNzJqZm0zY0g2WGR2NWNQVVgvUGloUnhzOGIvbkd0UlNYbHZMN0gvek1ZM2FhMCtua0Q2KzloTlZpNWJ2M1B0aWtaM3FaemZ6eXNlL3k1TE8vNHZtM1grY1hqMzBYcTVlRkFEOS9BSSsxby9VVk5scjZsMy9pNzF2N3VhK3dwSmg3ZnZwMHZkdk9pSFFVbmZxLzdvc0wwTFBPWlFQZzQrMk50OVhxRHFQZi9kWkRBTHo0MnB2dWF5b3FxL0QxOGFiYVZnMVFaKytxVFR0MnNXbjdUb3hHSTJNU2h6RjUzQmlQaGU0R2c0SGJaOC9rNWJmZjQwUnlLckc5dnA3L1AzUmdBbkd4dmRtMmV5OTdEaDdteXcyYjZCSWVWaWVNT3AxT0RodzVpcStQRC8zN2ZsMGhidHJFOFV5Yk9QNjZ2aWMvZlB4YkRSNGJPakNCazZscDdEdDB4T001WHBkOUR3NG1IUU5na0xaOEVSRnBOZzRYWkJiVnZ6Mkd0RitaUlE3aXV4amIxWlRkZmNuSFdMNXRBNDRMUzV0TVJpT3pSazFnVE1MZ05sVjR4OC9IbDE4OThUMWlvM3Q2ckEyOTNNSVpzeGthbjBDUHJwRWU3YTh2KzVBaktTZjUvUS8rbzk0S3V4ZTNZcmxjdDRndWZPLytoM251dFplWW4zeUNRZjNpcisrTmlIUmduVHFNUW0xaG52eUNRZ0RPNWVUU3UyZTArOWlsbzM4QTFkVTJuRTRuUGo3ZWxKU1dBZFRaODJuWW9BRVVGWmN3YWN3b1FvS0RPSmFjVXU5eng0OGNRVUNBZjUzamZYdkhNSDNTQk1hTlRDVDlkQll4MFQzcVhIc2lOWTN5aWdyR2praDBqenllT3AzSnUwcy91Ym8zZndXUDNITVhVZDA4ZnlqMzZ4MURVR0FBK3c0ZFllTG9rVmpxcVNibmNEallkL2dJZnI0K3hQZHR2TERUdGFxeVZYT3U0UHdOdTM5VCtWcTlDZlR6eDl0aWJkWHBTQ0xTOGVXVmFXcHVSMlJ6dU1ncmN4QVowUFpuRXJtQURmdDNzZjdBYm5lYnI3YzM5MDZiVGErdURVK0RiV21YN3VVWjVCL0ErY0pDS3FzcUFUaVRtME5aUlFYWjUydW5GdWZrNTJIeDhzTFgyOGZqdW00UlhSZzFhQ2doZ1VFTTcxOWJtK05zYmc2ZmJWaURyNDhQVG9lVEZadlhOemg5ZHVyb2NVUjM2MDdmNkY0ZTdiTWV2L0lJNjRJZlBuSDFiMWlrSGV2MFlmUkVhaHBlWGw3VTFOVHcvckxQR0JEWGx3bWpSdFo3YmtWbDdRK3l5c29xenVYa0FsQlZYZTBPc3lIQlFRVDYrM3RVb3IxWVFiZXB2dnV0aHdnT0RNVFh4NGNCOGYzcVBjZGR1R2pJMTRXTGdnSURHVDlxUktQMzM3WjdMejdlM2g2VmIrc1Q0TzlmcDgxb05ESTJjVGlyTjJ4aSs1NTlUQmsvdHM0NSs0OGtVVkpheHBSeFkyN29GTjF6QmVmNTk4cm1DOS9YeTlmcVRYelAzZ3pvMVlkK1BYcGhiRU8vR1JhUmpxRzQ2c29GOXFUOUtxNXl0dmt3Nm5LNVdMVnJLOXVQSG5TM2RRMEo0LzZiYnlXNGlmdHl0cFFyN2VuNTR6OCs2L0g2TnkvOXRkN3ozdnJmUHpNMFBvR2g4Vi92eTI2eFdGaTJkclg3ZFhCQUlFOHN1ci9CWjEwZVJBRVcvL0VGOTlkbmNuUHE5T2UxMy80ZmZqNCtBQlNWbHZERWIzL1I0UDFGT29KT0gwYVBIRDlCNzU0OU9KbDZpanZuM01MS2RSdm8wYjMydDNzWHQzUzVxTEtxZHZydXErOHVkcmU5OXQ0SDdxOHZCc2xMZmUvUlJ4cnRnNjNheHI4L1dJSy9yeCtCOVlUQVN4VVdGWFBxZENZeDBUMElEUTUydDRjR0IzbE1uVDJYazB0UVlBQytGMzZnWGJSdDkxNThmWHl1ZVRwdjRwQkI3Tmk3bngxNzl6TjA0QUNDZzc1K3Z4V1ZsV3pjdGhNZmIyOUdKM2F1alprcnFxdlluM3lNL2NuSDZCSVN5cXhSRStnYjFWT2pwU0xTYktydEdoWHRxTnI2bjYzVDZlVFRiUnZZbjN6TTNkWXZxaWQzVDcybHpuS2x0dUR5UFQyYlMzaHdDS3YrK2FhN2F2Q1ZpbGhlTGl3NG1QLzQ1aE9FQkg2OWpaKzN4Y292SDY4dFd1VHY2OGN2SDMrYXlQQUl6QmQrbWUvbjQ4dC9mUE9KT3JQd1JEcVNUaDFHOC9JTE9KdWR3NjB6cG5FeTlSUXhQWHZ3L1VjZm9iQ29kdXVWaTFWMVgzM3ZBd3dHQTkwanU3cjNHWDEvMldlWVRFWVczVGIzaXM5b0xGd0NyTm0zbGVwcUczZk1udFhvRHpaMzRhTEJneG84eCtWeThlL0ZTNGlKanVLK08yOXY5UGxYdzJReU1YM3lCRDcrWWhWZnJGbkhmWGZPZDY4UFdibHVBNVZWVmR4Njg3UUdONFJ1TGo0V0t6RlhxSXpYVWlxcnF5bXJyS0Q4d3ZRZmdOekNBdDcrY2psRFl1T1lQMkVxWGlvOElDTE5RTnUzZEZ4dCtjL1c3bkR3MGFhdk9KcWU2bTRiR05PWGhWTnV4bVJzMjZPNU40TEJZTGltZGJHKzNqNU1IK001RU9EajdjMmt4RkZBYmVHamkxOWZaUEh5cW5PTlNFZlRxVDhsNzlwM2dKNVIzVDBDNDZWaE1DeTBkc3VVbno3NW1FZTd6V1lqSStzTWNYMTY0M1E2citvM1l6djNIZUJrYWhxTGJwdUwxV3JoYkU0T3UvWWZJQzYyVDZQYnVUaWRUZzRtMVJZdXV0SjZ6SUtpSXB4T0oxM0M2OTlndXFLeWtnM2JkdFI3ekdBd01HWGNtQ3YyWTBCY1A1Sk9KSE1pSlpYTk8zWXhlZHdZZGg4NHlMR1RLZlR1R2Qzb0ZPRG1FQmthempkbjMzSERuOU5VaGFVbG5NaEtaOWV4STV3dnJwMjJmU2oxSkFVbHhkdzNmUTcrUG5VcklvdUlpTFJsTlhZNzc2OWJTY3FaMCs2MnhMZ0IzRGIrSmkxSEVaRm0wYW5ENkxHVUZHYmROUG1LNTZ4ZXY0bHFtODFqSGVqaDR5ZXgyKzBjUFpuTTNKblRzZFFUUnNzckt2SHpyWjBpZXk0bmw0S2lJZ2JHeCtIajdjM3BNMmQ1KzZPUHVlL08rV1NlT1llZnJ5K3pwOTBFMUJZaXFxbXBJUzYyYnRnOG5wSktlVVVsNDBZbVhuRTladGJaMnVyQXZYclVMWDRFdGRPTnQremNYZSt4cG9SUmdIa3pwcE9UbDhlbUhic29xNmhnLytFa0F2ejl1WDMyekVhdjdZaENBZ0labXpDRTBmMEhjeURsT0N0MmJNWm1yeUVyTDRmMzFxN2drZG0zYTRSVVJFVGFqU3FialhmWGZFNUd6dGRGZlNZTUdzYk1VUk8wQkVWRW1rMm4vblE4T0tFL0ErTDZrWjZaMWVBNTNicDI0YlBWWDlHdlR3d0ovZnJpY0RqWXZuc3YzdDVXcXFxcTY3Mm1wcWFHRjE1N2d4RkRCek5qOGtUMkgwbGkzNkVqREl5UFk4aUEvZ0I4dHZvcjNsNnlqRy9jZFFlamhnMXhqNjZ1MzdLZHZQeDhIcnA3SVpGZElqenV1Lzl3N1JUZDRWZVlvZ3R3TXUwVUFMNiszdlVlRHdzSjRUc1BQM0RGZXpURzI5dkt2WGZjeHV2dmY4aStRMGN3bVV6Y2U4YzgvSHc3OXdpZzBXQWdzVjhDVWVGZGVQdXJ6eWtwTHlNckw0ZFB0NjVuNGVRWnJkMDlFUkdSUnBWVlZ2RFdsOHZKdnFScS9mVEVNVXdlT2xKQlZFU2FWZnZiWmJrWnpaZzg4WW9qakJXVmxSdytkaHlBbFd0cjEwTnUyYldINHRKU3hpUU9kNS9uY3JsWXNXWTl4U1dsQUNTbnBXTzMyK2tTRmxidmZZY002TStzcVZQSXk4L242TWxrakVZait3NGZZZXV1UGR3K2V5Wm1zNWtQUC8yYzhvcXZONUl1dUZDNHFIZlBhRUtEZytxOUwwQjVSUVVwcDlJQldMdHBxM3VSZlhPejJ4M3NQNXhFZGJVTnFOM1NaZVAyWFpTVmw5K1E1N1UzWFVQQ2VPRG1XN0dZYXdzN0hFbzk2VEhOU1VSRXBDM0tMeW5pbFMrV2VnVFJXOGRPWm9xQ3FJamNBSjA2akRhMDFyT29wQVNBVjk1NW4vekNRZ2IxandOZ3k2NDliTm01bTVGREI5TWwvT3VnNlhRNjJYZjRDTm01dGR1OUpKMU14bXcyMGI5dmJJUFBIalZzQ0EvZHZaQ1JRNGNBY0RyckRKdDM3aVlrT0lqNXQ4eWdwS3lNcFordnhIbGhRK245aHk5czU5TElxT2lXblh0d09CeU1IRHFFMDJmT3NucjlwcVo4SzY3SzhlUlUvdlgydSt6WXU1L3VrVjE1Y05FQ2VuU0w1RVJLS3Y5NDR4MDJiZC9wcmp6Y21VV0doak5uN0NUMzYxVzd0K0s4UWI4Y0VCRVJ1VjVaZVRtODhzVlNDa3RyUHdjWmpVWVdUTDZaTVFtRFc3bG5JdEpSZGVwcHV2VnhPcDJzM2J3VmdPREFRQmJPbTRPWGx4YzV1WGtzL25RNVlhRWhUSnMwZ2JTTXIwZTV5c3ByUnpEOS9Qd29LU3NqT2UwVS9mdkZZclhXVnBTOXVNaS9wcVlHcjB0S29FZDM3K2IrK214Mkx0MjZkc0ZnTU5DM2R3eGpSeVN5WSs4KzloNDZRdUxnZ1J4TU9vYWY3NVVMRjJXZHkyYlB3VVAwNmhIRkxkT21BQzcySER4RVFWRVIweWVOcDJ0RVJJUFhOcWFtcG9ha0U4bnMzSGVBdlB6ODJncHZreVl3ZHNSd0RBWUREOTI5a0YzN0Q3SnArMDQyN2RqRnRqMzdHQkRYbDBIOSt4TVRIWFZWUlo0NmttRjkrN1BsOEg3T0Z4ZVNXMWhBU3RacDR1clpkMHhFUktRMUpXZGxzSGo5S21yc2RnQXNaaS91bVhZTGZhTjZ0bkxQUktRalV4aTlqTkZvWk1xNE1SeElPc2JDdWJNeG1VeWtwR2Z3OFJlcjhES2J1UHUydVhpWnpYaGRuSDU1OUJnRmhVVVlEQVlpUWtQWnRtY3ZUcWZUWXdUejRuNmdYMjdjeklDNGZoN0J6T1Z5a1p4MmlvS2lJbzhxdEZNbmpDVW9NSUNSUXdkejdHUUtGWldWakI4MW9zRlFWMUJVekVmTFYyQXdHSmcxZFFvQXQweTdDVDgvUHpidjJNVXI3eXdtNU1MMDNyS0tjajcvY20zdHZReGY5OFBwZE9KME9yRTdIUFNOaVdGUS96aE9aV1p4N0dReXg1SlRzZGxzbU0xbVJnOGZ5b1RSbzl3Rm1xQzI4TkdZeEdFTUdkQ2ZIWHYzcytmZ0lRNGRQYzZobzhmeHRscnAzVE9hWVlNR0VCdlR1WUtZMFdCZ2RNSWdWdXpZRE1EUmpGU0ZVUkVSYVZNT3BCem5reTNyM0xOMy9MeDllR0RHWEtMQ3U3Unl6MFNrbzFNWXJVZDgzMWppTDB5eFBYVDBHSit0WG9PL255LzNMN2pESGVoNmRJOGtPQ2lRVmVzMkFqQnk2R0NzVmd0REV2cGpOQmlJaWY2Nmt1M1FRUU00bXB6Qy9zTko3aUpFbDR1TjZjV29ZVVBjcjAwbWsvdjF2Z3RUZEljUGFuakxsS1RqSnlnckwyZldUWk05cGhCUEdqT0t3UW54SERoeWxQVE1MT3gyT3paYkRZZVBuOERoY0RSNHY1RkRoM0FpSlkyUFY2d0NJRERBbi9FakUwa2NNZ2hmSDU4R3IvUHg5bWJxaEhGTUdEMlN3MGVQY3lEcEtPZHlja25QekdMNjVBa05YdGVSeGZlSVlRVzFZZlQ0NlZPNFFPdHVSRVNrMWJtQUxZZjM4ZFdlN2U2MmtJQkFIcHA1RzZHQkRkZW5FQkZwTGdxampZanBHVTJQYnBIY01lY1dnZ0lEM08wV0x5K2VmUGdibEphVll6UWFDZkQzQTJyM0pwMHlmcXpIUGF3V0N3L2Z2WkNpa3BJTEJYOHVYVGRvd05mSHgzMzk1UXFLaWtqUHpLSjN6MmgzRUs3UCtGRWpzRmdzakJvK3RNNng0TUJBYnJxc1Q1ZTZ1QzdWM2FOTE5uUXVMaTBsSWp5TTJGNDlyMnFUWjR1WEZ5T0dEbWJFME1HY0x5akFibmNRSEJqWTVPczdrcENBUUh5OXZhbW9xcUtpdW9vcVd6VStGbXRyZDB0RVJEcXhHcnVkejNkc1luL3lNWGRidDdBSXZqRmpydmJHRnBFV1kzRGRxSEtyTjlDQnM3Ylc3b0swc21IZExhM2RoYXZ5OTA4V2sxT1lEOEIzYjcrWExpR2hyZHdqRVdsdld1TGZ2b3JLU2paczNVRnM3MTdFWDdMZmRVRmhFUUVCL25pWjIrYnZzUGNmVHFKWGp5aENRNEtiZkkzTlpxT29wTlJqTnRGRkxwZUxuZnNPa0JEWGw2Q0FnSHF1Ym40dCtlOWFYbEVCaTlldkpxK293TjBXMnoyYWU2Yk54bnBKYlFzUmtlWmtxR2RrcTIzK3F5TFN3ZmhZdng0SkxhK3ViTVdlaUlqVVdyMStFNlhsWmN5YmVUTldTMjBReXNzdllOL2hJN1VGOHk2RVVZZkR3YnRMUDhGb01qSjN4blI2OVlocThKN1ZOaHNuVTA5ZFY3L0NRMFBvMXJWMnJXSmxWUlVGaFVWMXpvbnFGdW4rT3V2c09WYXNYWS9MNVNLNmV6Y1Nod3hpUUZ5L0syN2RCbkF3NlJpck4yemlydHR1OVFqZUFDbW5NbGl6YVF0K3ZqNE1UdWgvWGUrbkxYRUJCNUtQOC9tT2plNUNSUUNKL1JLWU4zNEtKdU9WdjJjaUlzMU5ZVlJFUktTVHNkWFVjQ0RwS09HaEllNGdDbkErdjNha0xPS1NmYkpOSmhPMzNUS0RUMVoreWR0TFBtYnNpRVNtVGhoYmI5Z3JLeXZuMDFWZlhsZmZSZzhmNmc2amFSbW5XYlppZFoxemZ2NzBrNWpOdGMvdjBiMGIzMy8wbXh3K2Rwd0RSNDd5NmFxdldMdDVHOU1tam1QSWdJUjZuK0Z5dWRoOThCQ2hJY0hFOWVsZDUvak9mZnN4bTAzNGVIdHo2blJtdmZmbzNUUDZXdDlpcXlnb0tlYnpIWnM4OXJ6Mk1wdVpOKzRtaHZXTmI4V2VpVWhucGpBcUlpTFN5U1FkUDBsTlRRMGpobmp1SDVtZG13ZEFaRmZQcmNCNjlZamkwUWZ1WWVubks5bXhkeDg5bzdvUkY5dndWbU1QTFZwQWRGVDNxKzdYczM5NW9kNzJSKzY1Q3g4Zkg1Sk9uR1RqdGgxMWp2djcrVEp1WkNMalJpYVNuSGFLbmZzT0VCelVjSjJDWThrcEZCUVdjZnZzbVhYcUladytjNWIwekN3QUZuK3l2TUY3L1BLSFR6ZmxMYlU2dThQQjVzUDcySHhvTC9aTENoZDJDUW5sN3B0dUlTSTRwQlY3SnlLZG5jS29pSWhJSjdQMzBHRjh2TDBaMUQvT28vMU1kZzdlM2xiM2xtU1g4dlh4NGY0RnQ1TnlLdjJLUVJTZ3VMUU0zNExDWnV0dlVHQWcvbjYrSHRYY1gzanREWXBMU3V1Y08zSE1LQjVZZUVlRDkzSzVYR3phc1l2SUxoRU1qSzk5Lzh0V3JDWThMSlNKbzBmeTFjYmE2dWRqUnd4bjVDVlY3cUYycEhiRm12WDB1R1NmOExiSzduQndLUFVFbXc3dG82QzAyTjF1TkJnWU8yQUkweFBIdHRrMXdDTFNlZWlua0lpSVNDZHpjUVQwdVJkZXF2ZDRReU9VOWZuT1F3OFFGdW81dXZiSnlycFRhNXZicExHanNWVjdGblg2OGtLUXZGUkJVWkZIdU41L09JbnorUVU4dEdnQkJvT0J0SXhNa2s2Y1pFemlNUFlkVHVKY1RpNlJYU0xZZHppSkVVTUhFeEpVVzhtK3BLeU1qZHQyNG0yMU1uL1dqQnY3NXE1RGxhMmEzY2VUMkg3MElHV1ZGUjdIZW5YdHh0eHhVK2dhVXJkb2s0aElhMUFZRlJFUjZXUW1qaGxWcHkwbkw0L2t0SFQ2OWVsTjE0andKdC9MeDhlN1R0dmNHZE05N25FbU81dnMzTHc2MDRMM0hqcE10eTVkNkI3WkZZRFgzdnVneWM4ZE5uQkFuYll2TjI2bXVLVEUvZnBzZGc1dmZyaVVNWW5EbURaeFBCV1ZsYXpmdXAyQjhYRkVSM1hINVhLeGR2TVdmSDE4R0RLZ1AyOStzSlRZWGoxWk1HOE9yNzZ6bUNXZnJlQ2h1eGRndHp0NDcrTlBxYXF1NXA3YjUxMXhxN1hXNEhBNk9IWHVETWN5MGppWWRoSmJUWTNIY1Q5dkgyYU5tc0RRdnZIYTUxcEUyaFNGVVJFUmtVNm12cjJuUC85cUxRQlR4b3lXVW9nQUFDQUFTVVJCVkkwaHNrdEVuZU5YSXl3azJGMkVDR3JYYUI0NGNwUzVNNlo3bkhmZ3lGSDh4L2k1ei8zNTAwOWlOTmFOUzgrLy9GcVRuNTJSZVFhbzNTZDd5Zkl2TUJvTTdtbkYyYmw1VkZaVmNTdzVoV04vVFhIdnN6MXY1czFVVmxYajUrdkx2Rmt6c0hoNWNkZHR0L0xtQngveHprZkxxS3F1cHJTc25JVno1N1Nad2tXVnRtclN6bVp5TkNPTms1a1pWTmZVM2ZvbjJEK0FDWU9HazlndlFWTnlSYVJOMGs4bUVSR1JCamljRGtvcktpaXRLTWZ1ZERSK3dRMTFmUUh4U2x3dUZ5bW4wdkh4OXI2cVVkRUdHUXdrblRqcGZubStvTFpLNzZWdEYrWGxGM2kwZHcwUEp6ek1jeS9taHhZdHdOZkhoNlNUeVd6YXZoTmJqWTNuWG5qVjQ1eUxCWVZLeXNwSVRjOWc5ZnBOVkZaVmMvZjh1ZlM0c0JWTVRIUVA3cDQvRHo4L0g1d09KMjkvdEl6dVhic3dkR0J0MWQzSEg3emZYYVUzUERTRUFmSDkySGZvQ0FCalJneW5YNStZNi9tdVhEV0gwMGwxalkzU2luSnlDdk5yLzFkUSsvL0Y1V1VOWGhjWkdzNmtJWWtNN0JXTDBXaHN3UjZMaUZ3ZGhWRVJFWkZMRkplWGNqZ3RoYU1acVp6Snk4SFYyaDI2NE01Wmo5NndlNTg2blVsWmVRVVJZV0hzTzV6VTZQbCt2ajcwN3h2YjRIRUQxTHNsUzMxdEoxSlNPWkdTNm41OTAvaXhUTHdzaklZRUIrUHY1NHVmcnk4QVpwT0ptVk1tQWJCeHgwNGNEcWZIK1I5OCtqbG1rNGw3NzdqTlkxOVVvOUhvRHBUTHYxd0R3SzAzVDNNZnZ4aEV6K1hrc25yOVJyTE9aUlBaSllMcWFoczc5KzRuSXpPTENhTkdFdCszVDdPR3ZPemNUUDZ3YVNOMmh3T1gwNFhUNWNMcGNycEhicHNpUENpWWhGNTlTT2paaDZpSXJwcU9LeUx0UXJzTW8wWURPTnZLcHdOcGNmWE00QklSdVc0VjFWVnNQTENIWGNjUDQ3aUtFTkFSSEV3NkJrQmVmajRyMTY1djlQeHVYYnZVRzBaZEY2Szd3V2p3MlBwazNaWnRiTnU5dDg1MktNLys1UVVtamhsVjc3VGhLekVhVFl4T0hJYkw1V0xONXExRVhCSmVqVVlqVHFlVCt4Y3RJT3JDaU9qbFRwODV5OEdrWTB3ZU44WmpGRFk3TjQrdHUvWndMRGtGbzlISWhORWptVEp1RERWMk8yczNiV1gva1NTV2ZyRVNQMTlmQnNiM1k4U1F3WFdLTjEyTGd5ZTJVVjVaZVZYWEdBMEdmS3pleEVSMloyVGNRUHBFUlN1QWlraTcweTdEcU5Wc29MSkdhYlN6c3ByMXo2MklOSzlUNTg3d3dmcFZWRlJYZWJTYlRTWUNmUDN3OS9iQlpESzFVdTl1ckxMeWNvNGxweEFjRkVoWVNBaVZWVlY4ODk1RjlaNmJrWFdHdDVkODNPQWVvaGRIS00wdDlMMDZYMUNJMCtta1c1ZXYxNmZHeHZRa09TMmRncUxpZXNPb3JhYUd6NzljUTJTWENDYU9IdWx1LzJ6MUdnNGRQWGJoSHIyWU1YbWlPNmhhTFJibTNEeVZ4Q0dEMkxoOUo4bHBwOWkxL3lCREJpUTB5L3NJRGdpanZLS2s4Uk12NFhTNUtLK3FKQ2s5bGFUMFZJTDgvT2tWMlozZWtWSEVSOGZnNytQYkxIMFRFYm1SMm1VWURmSTJVbG5UMm10M3BMVUVlV3Y5aTRnMG43MG5qN0o4KzBiM2xFaWowY2l3dnYwWjNMc3Z2YnAyYjdGZzFaZ0RaK3NXcUdrT08vYnV4K2wwTW1yWVVFS0RnL25nMCtXY1BuT0dubEZSSHVlNVhDN1diOTJPMld4bTNJamg5ZDZyMmxZTndDdnZMSzczZUgxYnhtelp1WnN0TzNkN3ROMDhlUUpqUnlTNlh6ZFV3T2owbWJNQTlJcit1cTlkSXlJb0s2OWd5NjdkREl6djV6R2QxdWwwc216RktncUtpaGszTXBIdGUvWlJYRkpLWVhFeGs4YU9vcXE2aXBqb2FLSzdkNlBHYnVkY1RtNmRaMDRlTzVyQkNmR1VsWlZmZDZHbmkwWU51NWt4RldtVVYxZmhjdFpPejNXNmFxYzdPMTFPS3FxcktDd3RvYUMwbU1MU1VoejFyRjh1TGkvalVPcEpEcVdleEdnd0VOczltcUd4OGZUdjFSdUwyYXRaK2lraTB0emFaUmlOOERkUlVPSEU1dERvYUdkak1Sbm80dDgyUGhpS1NQdDNORDJWVDdkK1BTMjFYMVJQNW82YlFraEFZQ3YycXVXVWxaZXo5K0JoZkgxOFNCd3lDQyt6bVI3ZHU3Rml6UWErZGYvZEhoVllkK3pkVDliWmMweWZOSUVBZi84RzdsZTdyK1Z0czI3R1pESng5R1FLSjFKU3VXUE9MQUNPbmt3aDVWUTZzNmZkaEpkWDNZOGdObHNORm91WE8rUzVMdnd6Ly9EZEMvSHg5bllYTUxyb1JFb3FScU9SMkpoZUh2Y1pPMkk0eTFhc1p2dWVmVXk0WlBRVElQMTBGZ0RiOSt6RDIyb2xPQ2lROE5CUWVrWkYwVE1xcWtsN3JQcjUrdkxEeDcvVjZIbE5aUVNHOWUzZnBITmRMaGNsRmVVVWxCWno5bnd1NmRsbnljZzVSOVdGWHdSQTdhaHA4cG5USko4NWpjWHN4WUNZV0NZTUdxYjlSVVdreldtWFlkUmtnT2hnRTZuNTl0YnVpclN3NkdDVDFveUtTTFBJTGpqUDBzMXIzSy9IRHh6S3pGRVRNQm82encrWk5adTJVR08zTTIzU0JIZnduRE45S3ErLy95SExWcXptcm5sek1CZ01uRWhOWTkyV2JjUkU5MkJNNHJBRzcxZFlWSXlYMmV5ZXZwcVhYOENKbEZRR3hzY0J0ZFZzWDNyekhjNmN5K2JXR1Y4WERzcklPc09tN1R1eDJ4MDhjdTlkN25hN3ZmYmYrWWp3TUt3V2k3dUEwY1ZublRxZFNiOCt2ZkgxOGZIb3g0QzRmbXpkdFlkTk8zYlJ1MmUwZXg5VG85SEl3dHR1eGRmYm01Q2dJTHk5cmZXK2ozNTllak55Nk9CNmozM3gxYnBXWFZOc01CZ0k4dk1ueU0rZjNwRlJUQmcwSEtmTFJXNWhQdW5aWnpsMk9vMzBjMmZjaGJkczlob09wQnpuUU1weDRxSjdNWG5JQ0hwMjZkWnEvUmNSdVZTN0RLTUFBVllqc1dGbU1vc2NHaUh0QkN3bUE5SEJKZ0tzbXFJckl0ZlBCWHkyYlFNMUY4TE9zTDd4ekJvOXNWTVZnRWxKeitESThaTjBqUWhueEpCQjd2WXU0V0hjZXZOVVBsMzFGWXVYZlVaOHYxaFdyZHRJV0dnSUMrYk92bUlWMlhPNXVRUUZOanlxN09mcnkyMHpiK2JEejc0Z3dOK1BxRzZSYk5tMWg4d3paN0ZhTFF6cUgwOTF0UTJyMVFKQWVVVUZCb01CcThWUzUxNGJ0dTNBNVhMVk8yWFlZREF3ZS9wVTN2cHdLUjk4K2prUDM3MlFrT0FnQUdKNzlXejBleE1VRUZCbnRQVWlMeTh2SE5YVjlSNXJMVWFEZ2NqUWNDSkR3eGs3WUFnbDVXVWNQcFhNb2JSa3p1WG51Yzg3bVpuQnljd01lblh0enF4UjQra1IwYlVWZXkwaTBvN0RLTlFHMHZndVJ2TEtIQlJYT2FtMnUxUmx0d014R21xTEZRVjVHNG53TjJIcVRKOFNSZVNHU2pxVlFsWmVEZ0NoZ1VIY05uNXFwd3FpcFdYbExGKzlCcVBSeU53WjArc0V6TUVKL2FtcXFtYjFoazJrWnB3bU9DaVFCKys2RXg5djd3YnY2WFE2U2MvTUlqNjJ6eFdmSFJmYmgxdW0zY1NxZFJ1QTJzcTg4MitaUVVLL3Zwak5uaDlMQ29xS0NBb0lxSE9QRTZtcEpKMDRTVnhzbndhTEtVVjM3OGJFTWFQWXZHTVgvMTY4aEh0dW4rY2VJWFhmdjdDSTAyZk9rbm4yTEw0K1BreWZOT0dLZlc4dkF2MzhtVEJvT0JNR0RTZTc0RHliRCsvanlLa1VYQmZtUFdma25PWGx6ejlpV045NFpvd1lSNEN2WHl2M1dFUTZxM1lkUnFGMnltNWtnSW5JQUswakZCR1JwdGx5ZUovNzYrbkR4N1NaSWtVdG9jWnVaOGxuWDFCZVVjR015UlBwMXJXTHgvR3E2bW9PSEVsaXg5NzlBSGhiclJRVmw3RDh5elZNR2pPNlRxQzc2R1RhS2FxcXF1blR3TWlqdytIZzFPbE1qcWVrTW1QS0pQejlmRm0rZWcwRlJVWGs1UmZRUGJLVXNCRFBiVkl5ejV3aklqeTB6cjNTTWs3ajQrM043R2xUM0cwWGc5YWxwb3diUTNGSktjbHBwMnJmUjBrSmg0OGU1MHgyRG1mT1pWTlpWVnM5MldnME1tSFVpQ3Q4MTlxdnlOQnc3cG95ayttSlk5aDI1QUQ3a285aGQ5UVdRRHFRY29LajZXbE1HVGFTQ1FPSE5ldmVxU0lpVGRIdXc2aUlpTWpWS0NvcjVleUZxWXQrM2o0TTdOMjNsWHZVc2o3ODlIUE81dVF3WkVBQ1l5NU1jYlhiSGFSbG5DYnB4RWxPcEtaaHQ5dUo3QkxCL0Z0bTFrNmwzYm1ibmZzT2tKeVdUcmV1WFJnUTE0KzRQcjNkZTJ3Nm5VNDI3OWlGMVdMeEdCbTExZFFBOFBFWHEwZzVsWTZ0cGdhVHljU015WlBvM3plV3FNaXVyTm0wbGUxNzlyRnQ5MTVDZ29PSTd0Nk4zajE3RWhFV1NrRlJFWWxEQmxKVlhZM0Z5NHZ6K1FVQVRKODBnYUVEQjJBeW1UaDk1aXcrVnF1N3NxNjMxWE5LNzIyemJpYS9vSkRRa0dDeWMvUFl1SDBuSnBPSkh0MGk2UlhkZzU1UjNlblJMZEpqVkRZN041ZHR1L2ZXKy8ycnJLckMwQTdYRlljR0JERjMzQlFtRFVsazllN3RIRG1WRE5TdUtmMXF6M2FPWjZTeFlQSU1RZ09EV3Jtbkl0S1pLSXlLaUVpbmNpSXozZjExWEhTdlRsV3dDQ0FzSkJpTGx4ZHpaMHpqekxsc3R1emFUZnJwTFBmNjJkaGVQUm1WT0l5K2w2eVpuRFp4UENPSERtSExydDBjT25xTXRadHpXYnQ1SzZFaHdYenIzcnV4MWRSUVVsckd5R0ZEUEVMZDZhd3pBS1NjU3FkZm45NGt4UFdsVDYrZVdMeHF0eG9KOFBmbmpqbXptREorREFlVGpuRThKWlVqeDA4eVlzaGdqcDVNeG1Bd2tCRFhqNCtXcnlBOXM3WUtia3gwRDN4OWZPZ1o1VU5sVlJWdmZialUvVHd2czVtNGVxWUpYd3pOa1YwaWVHRGhIZlRvMWcyenVlSFI4S3h6MldTZHkyN3crS1dGbE5xYklMOEFGdDAwa3pFSmcvaGl4MmF5Qzg0RGtKbVh3OTgvWGN3dG95Y3lNbjVncDVxMkxpS3RSMkZVUkVRNmxmemlJdmZYVWVHZHI0RExqQ21UTUJnTUdJMUd1a2FFVTFwV1RuQlFFQVBqK3pFNG9UOUJnWFhYYUFJRUJ2Z3paL3BVYmhvL2xnTkhqbkxrK0FsbVRaMkMxV3JCYXJWdzEyMXppSXlJcVBPc3ZQeDhoZzRjNExGTnpPVkNnNE9aT21FY1V5ZU1vOXBtdzJxeDBEVWlnZ0IvUDRJQ0FwZ3lmaXlEQzR2dzhqTFRyM2VNK3pvZmIyL20zRHdWaDkyQjBXU2lUODlvZDZHaWhzUkU5N2ppOGFqSVNCTGkraksyZ2IxVVAxNnhDcHV0NW9yM2FBOTZkZTNPRTdjdFl0dVJBNnpkdHdPSDAwbU4zYzd5YlJzNGNmb1U4eWRNSTZBZGgyNFJhUjhNcnZvV1dZaElzM3A5NVRMU3MydW5rRDB5KzNaNlIwWTFjb1dJM0NpTDE2M2thRVlhQVBkT20wMUNyeXNYM0drckRweTEzWkQ3T3AxT3JSVnNBNFoxcjFzeHVLVmtGNXhuNmFZMTVCVG11OXQ4cmQ3Y052NG1Cc1RFdGxxL1JLUmpNZFN6eGtILytvaUlTS2RTVVYzbC90cmJVdjgrazUySmdxaEVob2J6K0x5N21EQm91SHQ2YmtWMUZZdlhyK0xqeld1cHJtbi9JOEVpMGpicFh5QVJFZW04dERCT0JBQ3p5Y1NzVWVONWVQYnRCUGw5UFZYN1FNcHhYdnJzQTNmUkx4R1I1cVF3S2lJaUlpSUE5STZNNHFuYjcyRm9iTHk3cmFDa21GYysvNGl0Ui9iWHU0V09pTWkxVWhnVkVSRVJFVGR2aTRVRmsyOW00WlFaV0M5VVBuWTRuYXpldlkyM3YxcE9XV1ZGSy9kUVJEb0toVkVSRVJFUnFXTkluemllbkg4UFBTSytyanFkY2lhVHYzK3ltT1NzakZic21ZaDBGQXFqSWlJaUlsS3ZrSUJBdmpYblRpWVBHZUZlWWwxZVZjbmJYMzNPc2kzcnFMeWtJSmlJeU5WU0dCVVJFUkdSQnBtTVJtNGVNWmFIYnBsUGdLK2Z1MzEvOGpIKzl2RjdIRDZWakZhU2lzaTFVQmdWRVJFUmtVYjE2ZGFEcCtiZnc4Q1l2dTYyOHFwS2xtejRramRXZmtKV1hrNHI5azVFMmlPRlVSRVJFUkZwRWw5dmIrNmVPb3Y3Yjc2VlFEOS9kL3VwN0RPOC9QbEhMRjYza3ZQRmhhM1lReWt1TGVWa3hxblc3b1pJazVoYnV3TWlJaUxTT0tNQm5Kb0wyU0VaMitGK3QvSFJNY1JFZG1mdHZwM3NPbjRFcDlNSndOR01OSTVscE5HM1J5OUc5eDlFdng2OU1CcmEzaHQwT0IzWWJEVlUxOWlvdHRtb3JLNmlzcXFLOHNwSyt2U0lKalFvbUdxYmpkeUMvT3Q2VG5Sa04vZlhwOCtkWmZtR05TUU9HTVM0b1lsMXpyMTRmTkV0YzRrSUNhMXozT2wwOHNjM1htYjBvS0ZNSFQydXdXZHUyYitidjczN0Jxdi85ZFoxOVYya0pTaU1pb2lJdEFOV3M0SEtHcVhSanNocWJudGhyU21zWGhibWpKbkUySVFock4yM2s4T25rZ0Z3QWNsWkdTUm5aUkRzSDBCaXZ3VGlvMk9JREEzSDBFTEJ0S3lpbk8vKzdoa2NUZ2NPcHhPN3c0N2Q3c0J1dDJPejE5VFpMOVZnTUdDMVdQQ3hldlA0b3Z1WU9tb2NKOUpUK2VuLysvMTE5ZVBTUVBqcXg0czVmZllzRDh5OUE0ZlQ4Zld6TVdBMEdubmxvL2ZKTHk0a05Dakk0emlBeVdqQ1lEQVFIaHpDYzYrOXhPbHpaM2xvL29McjZwdElXNkF3S2lKTjRuQTZ5UzB0b3FpeW5HcTdIYWZMMmRwZGtoWmtOQml4bXMwRSsvalJKU0FZazFHclBGcGFrTGVSeWhwSDR5ZEt1eFBrM2I3L1BvVUdCbkhYVFRPWk9IZzQ2dy9zNWtSbXVqdnNGWldWc203L0x0YnQzNFcvank5OW8zclNMNm9uM2NMQ0NRa0l1bUUvUy94OS9YaDA0YjBZREdBMm0vRXltL0V5ZTJFeG04a3ZMdUxYLzNpZXQvLzN6MWd0VnF3V0MxYUxwVTVRSGhLWFVHZDBzYXlpZ2dVL2ZJTEZmM3lCa01BZ0FHWTkvaUN2L3VZUEhxT2dsOXV3ZXdjN0R4MEFZTkZQbnZJNDV1Zmp5OVAzUDhTdUl3Y0JtUE9kUitwY2YvRjUzN3J6YmtLRGd2blhrdmV3ZUhseDc1emJydjZiSTlLR0tJeUtTS05LcXlySktNakY1ckMzZGxla2xUaGRUaXByYkZUVzJNZ3ZMNlZYYUJjQ3ZIMWF1MXVkU29TL2lZSUtKemFIUmtjN0VvdkpRQmQvVTJ0M28xbDBDNHZndnVsektDb3JaYytKSlBhZVBFcDVWYVg3ZUZsbEJRZFNqbk1nNVRoUVc2VTNMRENZaU9CUXdnS0Rha09obHdXcmx4Y1dzeGNXTHk4aVE4UHh1OHFmTlpuWjUvajJNejlyOUx4di9OZVBybmg4OWIvZXd1NXdrRi8wOVJyWWlzcmE5NU5Ya0krdHBzYmRmcjZvQUl1WGw4ZjFYY1BDQVVqSnpPRDV0MS9uUDcvOUpNTVRCdkxFYjMvQkhkTm5zV2pXclFDY09wUEpELy92ZjdoOTJreStjL2NEL083bEZ3bnc4K2U3OXo2SXNaNndmc2YwV1hRSkRXZDR3Z0NnTmd6WDUvSjJQeDlmUG43K24xZDh6eUl0emVDNmZKNkNpRFM3MTFjdUl6MzdMQUNQekw2ZDNwRlJyZHlqcGl1dHFpUTU3MnhyZDBQYW9INFIzZHRsSUczWGZ4K3JuYVRtNjVkQ0hVbHNtSmtBYS9zZUdXMkkzZUhnWkdZNko3TFNTYzQ2VFZsbHhWWGZ3OS9IbHgvZDlTQm1VOU1EdTlQcHBMaXN0TUhqWjNKeitQRWZuMlh4SDErNDRuMUNBb09hSEd6cnMvcGZiMUZqdC9QUUwzN016UEdUZUhqK1FnRDJKQjNtMWFXTCtldC9Qb1BWeThMSmpGTXMrWElGLy9ISTQzaVp6UlNYbGZLTHYvMlJwKzk3bVBpWVB1NzdGWldXa0gwK2ovNjlZejJlazVsOXp1UDF4ajA3ZUh2NU1sNzl6Ujg4Mm8xR0ExRmRJcS9wdllnMEIwTTk4L1ExTWlvaURYSTRuV1FVNUxaMk42U055aWpJSlNFeVdsTjJXMUNBMVVoc21Kbk1Jb2RHU05zNWk4bEFkTENwd3daUkFMUEp4SUNZV0FiRXhPSnl1VGhYY0o2VG1lbGs1ZVdRVzFSQTBSVUM0MFZsbFJXVVZWWVE3Qi9RNU9jYWpVYjNGTnJMMTE0Q2xKU1ZBUkRvNzEvbkdOU3V6N3pjeGVtNlRabW1lMm1BOVRLYitkM1RQNkYzajJobVBlNDUwbm43OXg3emVNYVdmYnM5WG4vdjk3LzJtQ2E4ZU9WeWxtOVl3eE9MSG1EZVRkUGQ3WmRQRDc3WXJ5dE5HeFpwS3hSR1JhUkJ1YVZGbXBvckRiSTU3T1NXRnRFdHFHN1ZSN2x4QXF4RzRyc1l5U3R6VUZ6bHBOcnVVcFhkZHNKb3FDMVdGT1J0Sk1MZmhLbDkxaTI2SmdhRGdlNWhFWFFQaTNDMzJXcHF5Q3N1Sksrb2dPTHlNbXcxRjZyYjF0UzR2KzdkTGVxcWd1aWxHaHZWckc5dEpzQ0tsLzVkYnlDOVZyMTdSTHUvZnZtWjN6Y3BKTmJYOTI4dnVJZnl5Z3BlZlA5TlVyTXllUHEraDVxMW55S3RRV0ZVUkJwVVZGbmUybDJRTnE2b3NseGh0QldZREJBWllDSXlRQjlFcGYyeWVIa1JGZDZGcVBBdU4vUTVseGNodWhqMExtOC9tNXZESTcvNmFiMzN1SHo5NVQwL2ZkcmpkVk9uOHY3Z0Q3L0JhR2g4Tkx5K0lvRm1rNGtmUC9Rb1ljRWhuTXZMYmRKOVJObzZoVkVSYVZDMVhhT2ljbVg2YjBSRTJycTdmdlNreCt1TFFhOXVlOE5URE43NjN6OEQ0SEE0K09lU2Q3bHZ6bnozZE5qTG5jM0w0ZWQvK1VPOXg1Ny8yVFBYUERKNjBjUHpGK0p5dVRBWURBMFdMNEw2Q3h2TkdEZVJueno4V0Qxbmk3UU9oVkVSYVpDMmI1SEc2TDhSRVducmx2ejVIeDZ2THdhOXk5dnJHeG50M3FVTDd6NzNQT0VodFROQVZtN1p3TjZqUjNqazlydmMxWEl2Rng0U3dydlBQVi92c2VzWkdiMG8rM3dlbFZWVjlPNFJYYWRJMFpJdnYyRDExazM4OXhQZm8yZTN1c1haL0h6YVg5RTU2ZGdVUmtWRVJFU2t3N3E4aUpIVDZheS8vYklBZUtWUnh5ZCsrNHNtUGZ2UkJmZXdjT1ljOSt2bUdCbGRzWGs5UzllczRxTS8vOFBqWHJrRitXell0WU1aNHlZeVlmaElBUGNJcWtoYnBUQXFJaUlpSWgxV1E0V0tHbXEvNlBKUnh4ZmVlNFBTOG5MKzY5R25QTnFyYmRYODRtOS9vc1p1NTNmZit3bit2bjd1WThFQmdSN25QdmFiLzd5YXJ0ZHIyNEc5SkNZTXdzZnFmVm4vM3NUWHg0Zkg3N29mcUIzcC9kV0xmK1puMzN5Y3VFdTJpQkZwU3hSR1JVUkVSS1REOGZmMTVkYkpVL25lL1o2aHM2RUNSc1ZscGJ5emZKbDdHdTJsbzQ2Yjl1ems0SWxqM0RwNUtsWXZMN3BjbUtKcnQ5dDU5dVVYS1MwdjU5ZFBmcCtFUG4wYjdNL3pQL3R2WXFON1VWSld5djAvL3dITC92b3ZmQy9icS9sOFVTRVAvK0xIdlB1SHYzSTJONmZPUFRMT25pRXoreHlMWnMzMWFGK3pZd3U3RGgvZ21lOThud0MvMmpEY05Ud2NIMjhyejczMlQxNzYxYk5ZTFpiR3ZtVWlMVTVoVkVSRVJFUTZuSXNWYjcvWXRMN2U0dzFOd3kycnJPQm4zM3pDbzIxUXYzZ2VXM2d2YTNkdTVSdi85U1BpWXZvd1lkZ0lkaDQrUUZyV2FYNzUrSGNaUFhqWVZUM25qdTgvM21EZkYvM1ljL1QxdDAvOWlERkRockZwN3k1TVJoUGpoaWE2ajZWa1p2RGllMjh4ZTlKTmpCODJ3dDF1TXByNHljT1A4ZFR2L3B0WGxyN1BkKzk5cU1IbmliUVdoVkVSRVJFUjZYQ1d2L2hhdmUxbmNySjU0bjkrMGVCeG83RnVnYUhRb0dBV3pKak5naG16V2J0akt5Kzg5eWIvVGs4RG9FdFlPTWRQcGVMdjY4ZUEySDZZVFo1YkxpMys0d3Z1cjJ0cWF2anZ2LytGaUpCUWZ2VFF0K3M4SjcrNGlLZWUvUlZ2L081UGVGdXM3dmFMVTM4MzdON0JrTGorN3RIUFhZY1A4UHRYWDhKa01qRXNmZ0JyZG15aHZMS1Mwdkl5aWt0TEtTb3J4ZGZxemVjYjF6RXBjVFJENHhPdTlDMFRhWEVLb3lJaUlpTFNZZGdkRHNvckt4bzhYbVdyQnFDeXV1cUs5L0h6OFNVMy96dzVCZWZKT0h1R2xOUHBIRHh4ak55Q2ZIcEhSWFBYekRsMERZOWd5Nzdkck4rOWd3OVdmWTZQdHpmRCt3OWsxS0FoVEJrNUJqOGZYMElDZzZpMjJkaVRkSWozdnZpVWd1SWlmdm40MC9WdURlTncxQlpWQ2c0SXJMTW05R1RHS2JKeXpqRi8yZ3gzbTVmWmk0cXFTZ0NlZSswbEF2MzlDUTRJSkRnZ2tKREFJRUlDQXJsOStpelc3OXJHWDk1NmpYODk4Nythcml0dFNxY0lvdzRYNUpVNUtLNXlVbTEzNFd4NEd5bHBRNHdHc0pvTkJIa2JpZkEzWVZJeE9CRVJFV25FM3FURC9QZmYvOXpvZVpkUGhiM2Mwcis4eEkvKytDeUZKY1ZZdkx5SWkrbkRqUEdUbURoOEpIMTY5SFNmTjZodkhFOHN1cC9rakhRMjdkM0ZsdjI3T1pHZXh2UXhFd0Nvc2R2NTlqTS9vNkM0aUltSm8zam15Ui9RSlRUc210N2IyQ0hEUGFib0RrOFl5RXUvZXBiZ2dFQ0NBZ0l3R1UzMVhqY2tyajl2ZmZZeHBlVmxXQzJoMS9Sc2tSdkI0SEpkWVlmZkRxQzAya2xta1FPYm8wTy96UTdQWWpJUUhXd2l3TnI0M2x4dDBlc3JsNUdlZlJhQVIyYmZUdS9JdW50L3RVWDdNbE5idXd2U0RpUkd4N1oyRjY1S2UvMzdLQ0l0THpQN0hBWURkSS9vV3UvMDNZYVVscGU3cDlJQ1pPVmtFeHdRaUwrdjd4V3Zjemdkbk0zTnBVZlhTRzNKSWgyT29aNy9xRHYweUdocHRaUFVmSHRyZDBPYWdjM2hJalhmVG15WXVkMEdVaEVSRVdsZm1ySW5hSDB1RGFJQVBicEdOdWs2azlGMHpjOFVhWTg2N0tkNmh3c3lpeHlObnlqdFNtYVJBdzF5aTRpSWlJaTBmeDAyak9hVmFXcHVSMlJ6dU1ncjB5OFpSRVJFUkVUYXV3NGJSb3VybkszZEJibEI5R2NySWlJaUl0TCtkZGd3V20zWHFHaEhwVDliRVJFUkVaSDJyOE9HVVczZjBuSHB6MVpFUkVSRXBQM3JzR0ZVUkVSRVJFUkUyaTZGVVJFUkVSRVJFV2x4Q3FNaUlpSWlJaUxTNGhSR1JVUkVSRVJFcE1VcGpJcUlpSWlJaUVpTE03ZDJCMFJFTGxWWVZNUkh5ei9GaFl1YnhrOGlMamEyMFd1T0hEdkt0ajI3TUJnTTNMOWdFYjQrUGkzUTArdVRuWnREV0dnWVhtYjlHQllSRVpIT1NaK0NSS1JOV2JWdURXa1o2UVFHQk5DblY2OUd6M2M2bmF4YXQ0Yjh3a0lHeHZkdkYwSDBlRW95N3kxZFFzOGVQWGhvMGIxNGVYbDVIUC9EQzg5Zjl6Tis5TVJUZGU0cklpSWkwcFlvaklwSW01RnlLbzNEUjVNQW1EMTlCdVltakJydTJMdUgvTUpDRE1EMHlUZmQyQTQyRTZ2RmdzdnBKUFhVS2Y2OStGMGV2dWQrTEpjRXg2TGk0dXQraHN1bERYbEZSRVNrYlZNWUZaRTJvYUt5a2lXZmZjTEZDUFhCSngvendTY2ZOM2ordUpHanVHbkNKTDdhc0E0QUYvQzNWLzdaNkhQdXZIVWVvNFluTmtPUHIxM3ZucjI0NTQ0RnZMdDBDYWN5TW5obnlRYzhkTTk5bUl5ZXkvaWYrY25QOFBiMjltZ3JMaW5odWIvOUJZRGYvL0taT3ZmK3oyZC9jK002TGlJaUl0S01GRVpGcE5YWjdYYmVXZklCSmFXbGVIbDVFUndZaU4zaG9MS3lrZ0IvLzNxdjhmWDFaZkVuUzZtcXJzWnNOaE1TRkFSQVNWa1pnUTFjQStCeldiaHJMUVA3SjNEcmpGbDgvdVVxa3ROU1dicjhVKzZhZnpzR0RLM2ROUkVSRVpFV29UQjZGUndPQnc2bjAyTTZYWE53T3AwWURBWU1oaXQvQ0xYWmJGZ3NsaWJkczdyYWh0WDY5YmsxZGp2YmR1OWw5UENoRFg0WXp5OG9KQ3cwcE9rZGIwUlJTUWxXaTZYTmZQaVh0c25oY1BEK3NxV2NPcDJCbDVjWDM3cnZHMFIxNjhZLy92MHFaV1Zsekx4cEdvTVNCdFM1N3JQVkt6bVZrWUVCdU9mMk94bllQNEZWNjlhd2NkdFdCbzRjeGN5cDA5cDhzSnN3ZWd6WnVUbnNPYkNma3RKU2JMWWFyRTM4T3k0aUlpTFMzaW1NWG9XdHUvYXdhY2N1ZnZuRHB6M2FiVFUxVGJyZVpEUmlNcGs4Mmh3T0J4OSs5Z1hlVml2emI1bUIwVmovYmp0MnU0UFgzditRa0tBZzVzMmNqcCt2YjRQUFdiMStJNGVPSGVmaHUrOGlJaXdVZ0pLU1VyYnQzc3VaYzluY2U4ZHRkWUx2MFJQSmZMeGlGZU5HSmpKOTBvUXJ2ZytYeTBWSmFSblZOaHRkd3NNYVBPL0YxOTVrNU5BaDNESnR5aFh2SjUxWFZYVTFieTlaVEZwNk9tYXptVy9jZFRlOW9xTUJ1R1hhRE41ZXNwajNsaTVoM3F6WmpCczEybjFkY1VrSkoxTlRBSmd6WXlZRCt5Y0FNSGJFS0E0ZFRXTEQxaTBVRlJkejEyMjNOL2gzcXEyNGZmYXRSRVYyWS9TSWtSZ3YrM3Y1OTlkZnFmTjMxZWwwdXIvKzgwc3Z0a2dmUlVSRVJHNEVoZEZtOEg4dk5yNU9EV0RzaU9IY1BIbWlSNXZKWkNJME9JamRCdzVodDl0Wk1IZDJ2UitlTjI3ZlFYNUJJY0dCZ1kxV0M0Mkw3Y08rdzBsOCtObm5mUHUrZTdCYUxZU0ZoakJoOUVnMmJkL0p0dDE3bVRCNnBQdjhySFBaTFA5eURXYXptWDU5WXR6dE5wdU5QUWNQVTE1UlFWbDVCZVVWRlJTWGxsSmNVb3JUNmNSaXNmRER4NytsclNua21sVlhWMU5hV29hL254OFBMcnFYNktnbzk3RzQyRmdlV0xpSUx6ZXNwOGNsN1FCQmdZRjgvN0h2a0p5V3lvQzRlSGQ3Y0ZBUTM3ci9RZDVac3BpK3ZmdGdNTGJ0a1ZHby9Sa3dkdVNvZW8rZEx5aTQ0clY1K2ZrM29rc2lJaUlpTFVJcG9wbkV4dlJpeUlEK2loNzZLUUFBSUFCSlJFRlVEUjVmdG1KMWc4ZG1UWjFDVmJXTnc4ZU84L0VYcTFnNGI0N0g4ZE5uenJCajczN0NRa080Yzg0dGpVN243ZDB6bWpuVHA3TDh5elY4dVhFVDgyYmVETUQ0a1NNNGxIU01uZnNPTUdMSVlMeTlyUlFVRmJQNGs4OXd1bHdzbWorWG5wZDg2TGRZTEd6ZnN3K1h5NFcvdngvbjh3dm9HaEhCaEZFakNBandKeWd3RUZ3dXpwekxadVc2RGN5Yk9aMnVFUkZOK1hhSkFMV2g4ckVISDhadXQ3Tmw1M2IrOGU5WDZ6M3ZINi9YMzM0bEh5My9sSStXZndyQWo3N3pGQkZoNGRmVjE5YWdBa1lpSWlMU2tmMS85dTQ3UEs3aWJQandiNHZLU2xxdGVxK1daRnV5M0x2Y2V6YzJ4bUJDZFlDRVFPQU5JWGtoRFQ0U3dodENRZ205aDJJd3hWMjQ0VjdrM3VXbVpsV3I5NjV0M3greUY4bGFTU3RidG1UNXVhK0x5N3R6NXN5Wlk1blZQbWRtbnBGZ3RCMEZSY1ZVMTlRQVVGcGVBY0NGekN6TDhmQ1F4aW1GbnU1dTlPdlR1OVYyMmdwR0FlWk5uMEpkZlIzUnZTT2JsZGZYTjdCbXc0ODRPamh3MTIzem1xMERiY3ZBZnRIVTFkZlROeXJDVXFaV3ExZzhmelk2clN1T2pnNEF1T3RjR2RRdmhwREFRQ0pDUTFxMDg5UXZIN0tNMUw3NDJwdUVod1F4SVc1VXN6ck96azZZVEdZK1hmNDlzNmRNYWpNb0YrSktMczdPWGQyRkc2YSt2cDZxNnVvVzVaNGVIbDNRR3lHRUVFS0lyaVhCYUR0MjdUL0F1ZVRVWm1YTFZxeTJ2TDV5L1doSC9QMzF0MXJzQlppY2x0NXE0UHJPcDUrM0tHdDYvYldidG5EeXpObG14My9jdWR1bXZ1dy9jcXpaK3dFeDBjeWZNZFdtOVhadXJxNDhlTmNpVnZ5d2tiV2JmcVNvcElUSlkrTnN1cTRRbDgyZFBwTzUwMmUyV3kvbFFob2ZML3NDZ0QvLzl2ZHRycC91YnFPRXh4TlBzWHJERHkzS3JZMXdDaUdFRUVMMGRCS010bVBPMU1sTW56Z2VnUFZidHBOeUlaMG5IMW5hS1cyUEdESUljNU5rSkUyZFBIdU91cnA2aGc4ZTJPRjhvT05IaldpL1VodDI3VDhJTks0WnZaQ1YzZXhZU1ZrNTUxUFRMTy83UlBRQ0dxZjAzblhiWE5adDN0SWlTWk1RNHVxOC9zRzdMYWJsTjMyQTlmS2JyOS9vTGdraGhCQkNkQm9KUnR1aGNYUkVRMlBXMjZ5Y2l3Qlc5ekE4ZU93RUI0K2Q2RkRiMDY1SVp0UlVTbm9HZFhYMVRKOHdydDAxb2xjYVAzcGtoK3BmNlhJd1dsNVJ5WGRybTQvaUpLV21rZFFrR1AzelUwOVFXMWVIeHRFUnBWTEpiVE9uWDlPMWhiZ1JhbXByMmJKeit3Mi83dnlac3hrNXRERjVXR0Z4RWErKyszYWI5Y3NyS3RvOFhsWmUzbWw5RTBJSUlZUzQwU1FZdFZIS2hYVHFHeG9BS0MwcngxWHIwbXdFTUNJMGhOam8xdGRLcnRtNCticjNzU21qMGNqZWc0YzdkTTZWUWF5SHV4dVBMYjBmZ0l0NWVhemVzSmxCc1RIRURmOHBFKyt1L1FjNWVqS1J4Zk5tRStqdmQrMGR0MUZlU1JIckQ5ZzJCYms3eUM3SXQ3eitkTU5xbERkQmxsZUErWk5uM0xCcmxWZFU4RThiUnZxYVRteC82YlYvWGRXMTZ1dnIyWGY0MEZXZGV5M216NXpkZnFVbWJwWUVSaTh0Ky9DR1gvTmExRjM2TEFjb3FTd24zQyt3amRwQ0NDR0V1RjRrR0xYUmtaT25MSysvWExFS0h5OHZGcytiYlZsVDZlbmhUdi9vUHEyZDN1Rmc5UEpVdkk2TWlrNFpONGF4SXh1M2lEQ2FUSllSVGx0ZERrWWZXM28vRHZiMmxtMW5BQTRmYnh6MWRYUndRS1ZVb25QVkF0Qy9ieDhTejU3bjgrOVdNbmZhWlBxM0VaQjNwdHFHZXRMekx0NlFhMTBQSnBPNS9VcTNtUFNzVEV6bWp2MjlkTFQremVMdmYvd0x3Rlh0a1hvdDUxNnRwc0hkemFiZXhuMmloUkJDQ05INUpCaTFRWDVoSVdrWldZUUZCNUdlbGMyb0lZUFp0R01YcXpkdVp1R3NqbzhjVmRmVXN2ZGcyNk15MVRXMUFHemVzYXZkOWtZTUhvU2J6aFZuSnczT1RvMTdrTnJiMmJXWlhFbXYxN1B2eURIMkh6Nkt5V3hpNUpEQmxtT1hBOURMakVZanA4OG5BNDNUaHc4Y1BjNmtNYU9KR3o0VWR6Y2REeTY1ZytXcjFyRm00NDhZREVZRzkrL1hicCtGdUZKR2RtT1c2cGplZmJqdnppV3QxdXVNQkVidWJtN2RPbW5RdFFTU056SUlGVUlJSVlTNEZoS00ybUJId242OFBEd0lDUXdnUFN1YjRZTUhVbGhjd3RGVGlXMXU1OUthdXJvNm05ZVgybEl2T2lvU041MnJUZTJaVENhT0paNWg5LzREVkZYWEVOTW5paWxqeDFoR09xMDVtNXhDZlVNOTBMaVZqYStYRjl2MkpGQmVVY0hNeVJOeDBtaTQ5NDRGck51OGxZaXdVSnY2Y2EzOFBieFlPbXZCRGJsV1oxaWJzSVBpOGpJQUlnTkQ4TkRwMmo3aEZwU1JsUWxBVksrSWRtcmE3cysvL1QwQUdvMm0wOXE4bnBKU1UvbDY1WGR0MW1rNkZ2ekNLLzlvdDgzbmYvL3NOZmFxZlROSHRyNyt2VHZhZUdDUDViV25xL3kvS0lRUVFuUVZDVWJia1p5V1RuSmFPbk9uVGFHaXN0SlNQbVBTZUlJQy9DelpaSXRMeXpoOVBzbW1OajA5M05zY3RVdzhsOFRxRFkzYnU0d1lNb2pwRThaZHd4MDA5OVhLTmFSblpSUGc2OHNkYzJjVEZPRGZabjJ6MmN6ZWc0ZnBHeGxKNHJuenFKUktGc3lhamhrejUxTXZFRGRpR0RxdEZudDdleGJObmRWcC9XeVBvNzNEVGJYT1M2dHhzZ1NqNHdZTXVXbjZmalFydGYxS25hQytvWUc4L01aMXRaMFpqTFkxYXRvZG1VeEc2dXJyYmE3ZmticlhVMXpNd0s3dVFvZWN5MGl6VFBPM1Y5dDFjVytFRUVLSVc1Y0VvKzNZZS9BUUh1NXVESWpweTU0RFAwMnRWYWxVRElpSnRyeFBUYzhnTlQyalU2NTUrTVJKRkFvRi9qNCtIRGx4aW9FeDBmaDZlN1Y1anNGZzRQQ0prKzIyWFZCVURFQjA3MGl5YzNQSnpzMXR0ZTZvb1VOSVBIZWV3dUlTWmsrZFRPSzU4MERqT3RZRk02ZFRXVjJOVHF1bHRxNk9xdW9hcW1zdS9WZGRRMVZORGRDWWZUYzdONWVxNm1yczdleDViT2w5dHY0MWlGdElSV1dGWmYzbnErKysxV2JkcTA1Z3BGRHd3ak4vUk4yTnR4N3FFeFhGSDMvek5Gb3JHYnZOWmpOZnJmeWV4TE5ubXBYZlBtY2V3d2NQdVZGZEZFSUlJWVRvTkJLTXRxTlBaQVMrM3Q3dHJzTWFNWGlnWlQ5U2ExNTg3VTJicnBkNDdqelpGM1BwSGRHTFNXTkc4K0dYWDdQeWg0MDh1T1FPTkZkazFXeXFRYTlueTY2OU5sMERZT3Z1OXVzT2l1M0hsbDE3Q1E3d0ovaUtFVlNqMGNoL2wzOUhkVTB0Sml0N3BhclZqVi80VFdZeldoY1gvSDE4Yko1S0xHNXRIVWxLMUpHNmRpcFZ0dzVFVFdZeks5YXR3ZHZMaTRseExhZTl4bS9lUk9MWk13eUs3Yy94eE1hRWFrTUhEbUwxaGg5dzArazZkVVJaQ0NHRUVPSkdrR0MwSFNPSERMcGhDVUh5Q2dwWnYzVUhkbW8xVThlUHdjUE5qVWxqUnJOMTkxNitXcm1HdXhmT3g2bVZ0VzlPR2czUFB2Rll1OWY0NE11dktDa3RzNmx1YWtZRzFUVTFMSm83czhVeE96czdvc0xEMFdnY2NYWnl3c1hKQ1dmbm4vNTBkSERneGRmZXBHOWtCRE1uVDJqLzVzVXR6ZHZUcTgyRVFpV2xwWHkwN0hOS3k4cFFxVlFZalVhZy9RUkdBRWRQbnVDN3RhdTc5YnBSbzlISTh0VXJTVHg3aGdFeExST0FiZHErbFlSREIrZ1ZGc2FNU1ZNc3dlaTg2VE5KVGIvQXN1Ky81ZDdGZHhFWjN1dEdkMTBJSVlRUTRxcEoyc1YyM0toQU5DTTdoMlVyVnRQUTBNRGM2VlB3Y0hNRFlQU3dJUXlLalNFM3Y0QlB2dnFXN0l1dFQ2dFZxMVh0L3FkQVlYUGRxUEF3Umc4YlFraWc5ZldOczZkT1l0S1kwWXdZUEpDWVBsR0VCZ1hpNmVHT280TkRwLy85aUZ0WGZtRWg3My8rS2FWbFpUZzdPVEYzZXN1SEkyMnB2N1N1VXFmdHZpUHovMTMrRllsbno2QUFRb05ETE9VbXM1a1Y4V3Zac1hjUGJqb2RkeSs4bzlsMlR3NE9EaXhac0toeHBzTFh5emg2MHJiRWFFSUlJWVFRM1lHTWpIYVNCcjJlaXFxcURwOW5OQnJaZS9Bd2V3NGVCbUR1OUNrdE12VE9uVFlGQndjSERodzV4bWZmcm1CUWJBempSNDJ3dXE2c015bVZTcWFNRzNOZHJ5RkVXMDZlT2MzcTlmSFUxdFdoYzNYbDV6KzdqNHJLaWc2MVVYMXAvYkw3cFFjODNVWE5wZTJib0hHN0dxVkN3ZTF6NXpOMDRDQUFxcXFyK1diMVNsSXVwT0hzNU1SRDk5eUhpN016NVJYTjd6ODBPSmk3Rmk3aXF4WGY4ZDNhMWFSblpUSjc2blI1S0NTRUVFS0liaytDMFU1eVBQRU14eFBQdEYveEVwUEpST0s1OCt3K2NJalNzbkswTGk0c21EV2QwQ0RybzVEVHhvOGwwTStYRFZ0M2NPelVhVTZjUGt2ZnFBZ0dSUGNsUENRWVZTdHI0U3FycWxHcGxEalkyMU5iVjA5bGRYV3JkWVhvTHVycTYxbTdjVDNIVGpVbTVRb05DdVpuaXhianF0VjJPQmd0S21sTTJ1WHA3dEhwL2J3V0dkbVpsdGNxcFpJbEN4Y1JHeDBEUUhKYUt0K3VXVVZWZFRXT0RnNzgvR2YzNHVYaDJXcGJzWDJqV1RoN0xxdld4M1BvMkZIT3B5UXpaOW9NK2tmSE5CdEpGVUlJSVlUb1RpUVk3U1I5SW5veFpFQnNxOGUvWHJYVzhqb3pKNGVWUDJ5aXFyb2FwVkxKOEVFRG1CZzNHZ2NIK3phdkVkTTdpckRnSUhidlA4VFJVNG1jT1o5TWN1b0Y3bG0wb05VdFdoSU9IK0hRRlh1VlJvYUgyWHhmUXR4SWVvT0JmWWNPc2pOaER6VzF0YWlVU2lhTkhjL0VzZU5RdFRGbDNtZ3lVVkJZZ0oyZFBYWnFOU3FWQ3JQWnpJWE1EQkxQblFVZ3dNL3ZSdDFHdTh5WTJYK2tjVGFFU3Fua1ozZmNTVXp2UGxSV1ZiRit5MmJMbWxCWHJaYWxkOStMbjQ5UHUyME9IendFcllzTFg2OWFRVVZsSlYrdi9KN05IaDVNbXpDSmdmMWEvMndTUWdnaGhPZ3FFb3gyZ0VxbHdzN08rcDUwT2xjdEVXR2hOclVUNU8rUHQ2Y0h2U1BDR1QxMENPNXV0bSs2N3FUUk1HUFNlTWFNR01yUms0a0UrUHUxdVZkbzcxN2htRTFtekpqQmJFYm42c3JRQWYxdHZwNFFOMEpsVlJYSFRwMWt6NEY5VkY2YTd0NDNxamV6cDA3RDI3UHRiWTBBbEFvRkgzeiszMWIzM2ZUMDhLQnZWRytyeDdxQ0FnVjMzWFk3SHkzN25FVno1eFBUdXcvVk5UVzgvdjQ3MU5RMlR0LzE4L0hod1NYM29ITzFmYTFyMzZqZVBQckF6L2xtOVFyeUN3c3BMaW5CVGkwZjgwSUlJWVRvbnVSYlNnZU1HVEdNTVNPR3RTai84MU5QdEh0dTB6cEtwWko3RmkyNHByNjRPRHN6ZnZUSWR1dUZod1FUSGhKOFRkZTZ6SmI3dkpiNjR0YVRrNXZMbHAzYlNVcE53V1EybzFRb2lPblRsNGxqeGhJY1lIM0t1alVLaFlLUW9DQ1NVbE9ibFRzN09SRVdFc3FjcWROUmQ3T2dMRFE0bVAvNXhhT1c2YmZPVGs3TW1qS05GZkZyR1RsMEdIT216YmlxUU5MZjE1Y25IdjRsT3hMMlVGNVJRVXlmdnAzZGRTR0VFRUtJVHRHOXZwMEpJVzRwbnU3dWxKU1Y0dW5od2NCKy9SazJhSENIUmdLYlducjN2VURqRk5qTDI0OHF1L2w2eVN2WGdRNGJOSmdBUC85cm5sS3NVcW1ZTWs2MlZCSkNDQ0ZFOXliQnFCQ2l5emc2T3ZMcmgzL1pvUkZBcll1TFpTOU9hNk9kQ2hSMDh4aTBUZTBGb3ZiMjlneUtsYW4yUWdnaGhMajVTVEFxaE9oU0haMks2dXZ0dzkyMzMzR2RldFA5YVJ3ZHVXdkI3VjNkRFNHRUVFS0lhOVo2ZWtvaGhCQkNDQ0dFRU9JNmtXQlVDQ0dFRUVJSUljUU5KOEdvRUVJSUlZUVFRb2diVG9KUklZUVFRZ2doaEJBM25BU2pRZ2doaEJCQ0NDRnV1QjRiakNwdjRxMGRSTnZrWnl1RUVFSUlJY1ROcjhjR293NXFpVmg2S3ZuWkNpR0VFRUlJY2ZQcnNjR296ckhIM3RvdFQzNjJRZ2doaEJCQzNQeDY3TGQ2YnhjVjlpb1pRZXRwN0ZVS2ZGeFVYZDBOSVlRUVFnZ2h4RFhxc2NHb1NnSEJiaEswOURUQmJpcFpNeXFFRUVJSUlVUVBvTzdxRGx4UFdnY2xFWjVxc3NxTU5Cak5YZDBkY1Ezc1ZRcUMzVlJvSFhyczh4TWhoQkJDM0VEWitYazgrdGMvRXYvMkoxZDEvdXB0bTZtb3F1VCsrWXM2dVdkZFo5K0pvK2hjdE1SRVJMVTRWbGhhd3FxdG01Z1JONTdRZ0VDcjUyZmw1VjcxdGYyOXZGR3JPejgwTVpxTUdJMm1EcDFqcDFhalVNam94NDNRbzROUmFBeEkrL2dvS2F3eVVsNW5vdDVneGlSeDZVMUJxV2hNVnFSelZPTHRva0ptWFFzaGhCQ2lQV2F6bWJxRytoYmxHZ2RINnVyck1kUDRSYkN1dmc2OXdVQnRmVjJMZXJiSUt5cGs5YmJORE9yYmp3RzkrN1piZjhZdjd3ZGd3ckNSL1BHUng5dXN1eXgrTlordld3bkFwdmMvdDlxT05WZldCVWpKVEdmMXRzMmNTRHBIY1drcENxVUNUNTBiZmNNam12WERZRER3K2hlZk1HSFlTS3ZCNk9kclY3STVZUmZPR3FkV2c5R0huMyttemZ0cXkwY3Z2RXl3bno4TmVyM1Y0Kzk5K3lVLzdOcHVVMXROL3g2KyttRXRYOGF2NmxCZlhuL21PYUo3Ulhib0hIRjFlbnd3Q28xVGR2MjBLdnkwTW0xWENDR0VFS0luUzg1TTU0bVhubTlSdnVuOXo3bnZEMDlSVVYzVnJIekJrNzlvVWM4V0Q5eTJpSjJIRC9ETzhpOTQ5eTh2Mmp5U3R2ZllZVW9yeW5GMzFWazlialFaK1dGMzIwR1huNWMzQ3laUGIvZGFuNjFad2RjYjF1S3NjU0p1MEZDQ2ZQMHdtb3lrWldWeTROVHhablYvM0wrSDJ2bzY3cDQ5djBVN1NSa1gyTEovRHhPSGorS3JIMVl6SkxwZnE4SGE1YUR5c3ZpZFczSFR1akoyeVBCVys5azB3SjczNjRlczF2bmlwVmRaT0dXbTVmMzJnd2tzKzJFTi8vNzluOUc1YUZ0dCs3TFBYM3ExM1RxblU1SjQrWlAzMnEwbk9zOHRFWXdLSVlRUVFvanVwNjZoZ1l2RkJSU1dsVkpSVTBWbFRUWDFlajBHb3hHRDBVQXYveUFtREJ6V29UYkRBNFA1OUcrdkFGQmRXOHR6Yjc5S2JGUWZBTDU3OVIxTHZheThYQjUrL2hsTDhIbjVmVk8xOVhVY09OazhhR3RxMUlEQitIcDZzZlB3Z1ZiclRCdyt5dkk2ME1lUG5JSThOdXpad2M5bTMyYTEvdDZqaHlrdUs4WGYyNGZjd2dLcmRUeDFiaXljTXFQVmF3SXMzN0NPcjlhdlljemdvZnoyL2tkd2NYSnFkcnl5dXRyeTJtQTA4czNHZUJaT21ZRzdxNDRqWnhMeDhmQzBqRlMrOHVuN3hFYjI1ZzhQUDhhTDc3L0pDKysrd1J2UFBvK3ZwMWViZlVoTVNlS2Q1Vjl5eC9SWjlJdnMzZUs0azBhRGc1MTlzN0xMUWVQdUl3ZjVjTVZ5eTN0dkQ4OW1BWDk1VlJXZWJ1N0VXbW5YbXZiNkNuQ3hJTittdGtUbmtXQlVDQ0dFRUVMY0VDVVY1YVJjekNLbktKL3N3bnlLeWtwcGEvWFVoZHdjQmtiMHdjMkdrYS9MN05ScUFueDhNWmxNL1BuTmYrSHA1c2J2SG55azFlbXRWNWJQK09YOVJJV0c4ZFlmLzBwcGVUbi85OUU3VnMrelZkTmcxTlBOSFpWS3hmcGQyMWt5Y3g1S1pjdGNHR3QyYk1IZjJ3Yy9MKzlXZzlIMlhDekk1N08xSzRqdUZjbWZmdkZyVk1xV3N3TzF6czZXMS9FN3Q5S2cxN05rMWp4cTZtcDUrZU4zbVI0M2pvZHV2NHQvZi9ZaGhTVWwvUFh4M3dMdzlJT1A4THQvdmNUdi8vMFMvL2pOTXdUNCtGcnRRMVplTG45OTl3Mk1wc1pBOTV1TjhTM3FQSFgvUTh3Y002RloyZVdnMGZYU3ovenllNVBKUkhaK25xVmVVc1lGQW4zOFdxeFQ5ZkgwYkJIZ2l1NUxnbEVoaEJCQ0NISGQxRFUwY0RvOWhXUEo1OGdzNkZpQ0d4ZU5FeTRhcC9Zcld2SHVOMTl5SVNlYk4vLzRBZzUyOWl4LzVjMW14M01LOG5uNmxSY3Q1VTNmcTFTTndWdUFqMit6YWJzbWs4bHFBTmxVUVhGUmkxRzhuODQzTW0vQ1pONWUvZ1g3VHg0amJ0RFFac2N2WkdlUm1IeWVYOXh4TndrbmpsN1ZmUU9zM2JFRms4bkV6eGN1dGhxSU5sVmFVYzduYTFkeTU0dzVsRlZVc0diN2o5aloyWEhQM0FWOHZQSWJkaHphejdNUC93cC9ieCtnY1UzdDM1LzhIYysrOWpKUC91UC84ZlFEanpCNjRKQm1iYVprcHZPbi8veUxCb09lMnlaTjQ3RWw5MW1PbFZkVzh1ZTMvbzNKWkdMczROYW43bDZwc3FiYTZwclVLOHYrL2ZzL1d4MHR0U1c1VW1GcHNjMzlFWjFEZ2xFaGhCQkNDTkhwQ3N0SzJYbnlNR2ZTVXpFWWpWYnJLSlZLZk4wOThmUHd3dGxSZzhiZUFVY0hCNXdjSEhDMGQ4RFB3d3UxcXVNNVA5YnUyTUxHdlR2NTErLytoSmViTzBDTE5acFZOVFhOeXE5OGY2VS8vZWNWZkQyOWVQS2VwYTFlMTJ3Mjg5US8vNGFQcHhldi9lOWZyQjZmT25vc242ejZqblU3dHJZSVJ0ZnMrQkVITzN1bXg0MW43N0hETnQ1dFM4ZlBuY0ZaNDBUL3FQWVRLeFdYbFZKZFc4T25xNy9qaS9oVkdBd0dubnYwU1Q1ZDlSMXJ0di9JbEpGeFJBYUh0UWptbnJyL0lUNWI4ejMvNzUzWEdUdGtPSDk0K0RFQWF1cHFlZjd0MXhnL2JDVDN6bDNBbi8vekwvNys0ZHM4K2JNSE9Yc2hoVGUrL0pTSTRCQ2VmZWhYT0RscU9ueHZmMzM4dDR3Y01LaEYrY1dDZkpiKzVmZXRubmN0eVpYRTlTUEJxQkJDQ0NHRTZEVGwxVlZzTzNhUTR5bm5NSnViVDhKVktaWDBEZ29qM0QrUVFHOWYvRHc4c1ZOMS90ZlIrSjFiTVJwTi9PSDFmMXJLVnI3K0hvdC8rMWlMQkVadFphZHR5c2ZEaXkzNzlySjB3WjNOcHJnMmRUTHBIRVZscGN3WU03N1ZkcHdjTlV3Wk5ZWWZkbTBqcHlDUFFCOC9vREVZM25ZZ2dRbkRSN1hhL21WNmc0SDg0cUptWmM0YUo4dTYwTHppUWdLOGZXeEtxaFFaRXNheWw5L0F6VVhMaXgrOGhVS2hJRzdRVUk2Y09jVWQwMmV6NjhoQnRyWVN5RzE4N3pOV2J0MkVVcUd3UERSd2N0VHc3bDlldEFUMUwvLzJXWjUrNWUvODdKa25hZERybVRGbVBMKzU5K2Z0ampDM3A3U2luS2YrK1RmK2Qra3ZyV2IvdlpJdGlhbU9uVDNOczYrL2ZFMzlFaDBqd2FnUW9sVktoUktUdVdON2M0bGJpMUloZS84S0lSbzE2UFZzUDM2SUEyZFB0aGdKRGZUeVlWQmtYL3IzaXNMSnhxMVRyc1ZUOXoxRVhYM2o5aTVIejU0bWZ1ZFdBTDc0djljc1c3dms1T2Z4K04rZlkvVi9QZ0NncktMQ3NwMktOZk1uVG1YOTd1MnMzNzJkdTJiT3RWcG55LzY5S0JRS1pseXhEdkpLOHlaT0lYN25WdUozYnVPWGkzOEd3S2FFWGRRM05EQnY0cFIyN3k4cDR3TDMvL0czemNydW5idVErK1l0QkVDdjE2UHFRSkR2NWViT3pzTUhPSlY4amcvLzN6OVFLQlE4OGJNSFVTZ1VQTEpvU1p2bkxwbzZzOWw3czlsTWRXME5CMDRkNS9qWk14dzZmUkpQTnpmdW43K0kzTUo4OWh3OXpCMUhINk4zV0RqaGdjRnRadGx0aTlGb0pMZXdnUHFHaHFzNlgzUVBFb3dLSVZybG9GWlRxNWNQZWRFNmgrdXdRYmtRNHVhVFdaREh5bDFiS0trc2IxYmVKemlNS1VORzR1ZlJmaWJUem1JMm02bXNxYVpmUkJUT0dpZE9weVlSNU5zNCttaHVJMTJTbTZzclQ5N3pJSHFEQVRzcm4yM2hRY0ZFOTRwazdZNHRMSjQrdThYSVhtMWRIYnVPSEdCNDdNQjJNN2VHQlFReG9IZGZOaWZzNXNFRmQyQ3Z0bVBkamkzMENldEY3OUR3ZHU4eHhEK0FwUXNXTnlzTDlndXd2Tlk2dTFCY1Z0cHVPNWZsRk9UeG4yV2Y4dGhkOStHaGM4TnNObU0ybTIzZXJxYXBFK2ZQOHM0M1g5QW5yQmZEWXdmU095eWN3WDM3RWVEcmk0T2RQYisrK3dIT3BLVnc5R3dpcDVMT01XVmtYSWV2MFl6c1EzOVRrMjhSUW9oV3VXbWNKUmdWYlhMVHREMlZURndmUmpNVVZoa3Byek5SYnpCamFpc2RxZWcybEFwd1VDdlFPU3J4ZGxHaDZnRmZvbzBtSTl1UEhXTDNxYVBOcHVTRytQZ3hiVmdjb2I3K2JaeDlmUmlNUmw3KytGMSt1ZmhuVEk4Yno1blVaUHBlMmhQenlqMUZyWlZOR3oyVzN6M1lzaDdBckxFVGVmWHpqNndtSDlwMmNCOTE5ZlUyald3Q3pKczRsYjkvOEJZN0QrM0hRK2RHYm1FQjk4eFpZTk81V2lmbkZ0ZHZxazlZTC9hZlBFWm1iZzRoL29GdHRtVTJtM24ydFplcGEyaGcvWjRkZkxGdUZZVmxKZnp4NGNmNDYzdi9zYWsvVGFmQUR1b2J3OHJYM2tQajZFaURYcyt2L3ZZblBseXhITFBaakkrSEp5SCtBVXdmUFk3NzU5MXVVOXV0cWJzMEltcnJORzlicDJPTEcwdUNVU0ZFcTN5MGJoUlhWOUpnTkhSMVYwUTNaSzlXNCtQcTF0WGR1T1ZVMXB2SUtqUFNZSlFJOUdaak1rT3Qza3l0M2toSmpZbGdOeFZhaDV0M3FudDVkUlZmYjEzUHhlSkNTNW5HM29HNW95Y1EyeXVxeXdhczdOUnFKbzhjdzRvZk56S3kvMkJPSkoxandlVHBRUE9nNmNwOVJtMHhmdGdJM3YzbVMzN1l0YjFGTUxoNjIyYUNmUDBaM20rQVRXMk5HVHdVVHpkM05pZnN4dFBOSFZkbkZ5WU1HMmx6WDlveWVXUWMrMDhlNDR2NDFmenBrY2Zickt0UUtKZ3diQ1JxbFJwZkx5LzhQTDN4OXZERXg4T1RqMTVvWEQvNTBZcmxuRTFMNGFYLytUME85Zzd0anBwcUhCMnBySzdHU2VQSXgzLzlKd2FEZ1l1RitWekl5ZVpDZGhidXVvNzk3akNielZUVlZEY3JLeW90QVJxM3k3SEY1WHRweTltMFpQNzkyVWNkNnB1NE5oS01DaUZhcFZJcUNmWHdJYm53WWxkM1JYUkRvZTQrcUdUTjZBMVZXVzhpdFZnZUR2VUVEVVl6cWNVR0lqelZOMlZBbWxtUXgvSnRHNmlxcmJHVVJRUUVzM0RjRkZ5ZHVuN0d4SjB6NXJCcHowNmVlZTBmYUoyY0dSTFQzK1o5UmdIV3ZmVXg5bloyTGNvMURvN0VEUjdLdGdNSjVCVVY0dWZsRGNEaDA2Zkl6TTNoeVh1VzJqeTFWYVZVTVh2Y1JMNk1YNDI5Mm83NWs2WmF2ZWJWR0Rka09MR1J2ZGwxK0FEK1h0NDhjTnVpRmx1ODVCWVY0Ty9WdUYzTHc2MnNDdzMyOHljckw1ZERpU2Q1OXFGSGlRd0pJeVV6blJjL2VJdS9QL2s3Uy9JbGEzNy83NWZJeXJ1SXI2YzNnVDYrQlByNkVld1h3TERZQVlRRnREMWFhekFhS1M1dm5HYjgzTnV2Y2pvbGlUR0RoeldyY3pMNUhGcG5aOHZQb0QzQmZ1MlAwbDhPY01XTkk4R29FS0pOV2tjTlVkNEJaSlFVeUFpcEFNQmVwU2JVd3dmdFZhVGtGMWZQYUlhc011dmJZNGliVjFhWmtUNCt5cHRxeXU3UjVMT3NTOWlCMGRTWTRFNmxWREpqK0JoR1J2ZS9xaldHMTRPM3V3ZExGeTdtdlcrWHNYREtETlFxRlN0ZWU2OVpuWXNGZVR6eGYvK3ZSVG5RWmxBNGM4eDQ3TlYyS0p2YzYvSU5hM0YzMVRGdDlOZ085WFAydUVsOHZYNHREUVk5Y3lmWU5yM1hGa3Fsa3I4OCtpUi9lZlBmZkxNeG5sMUhEako2NEJBOGRXNVUxOWFTbEpIR3NiTm5XUC91cDgzT014Z01wT1ZrY2Y1Q0drRytmZ3pxRzhOYlgzL0crR0VqR0g5cDFEWWlPQlEvTDIrZWUrczEzbmoyZVVzRzN5dTkvTlN6NUJUa2NiRXduOHpjaTJUbVhpVGgrQkZMRnVBcEkrUDQzNTgvMnV5Y29ySlNYbnovVFZLek1talE2eTF0TDVrMW41aUlLUFljUFl4S3BhS3l1cHI0blZ1cGIyamdpL2hWM0RsOURrcWxFbWVORTZwcnpOSXJiaXdKUm9VUTdkSTZhb2oyQzZhZ3NveXkybXJxRFFiSnNudUxVU3FVT0tqVnVHbWM4ZEc2eVMvN0xsQllKVk56ZTZJR281bkNLaU4rMm83dnBYbWptWUVkeHc2eS9mZ2hTNW1Ub3lOM1Q1NUZxRzlBNnlkMmtmTVgwbENyMWNUdjNFcVFyeDl6eGs5dUZpeHJMajFRYXkyWWdzYnRRNjRVN0JmQUE3Y3RzaHcvbjU3R3FlVHozRFZ6THRXMU5WVFhOcS9mMnI2bEFCNDZOK0lHRDZPdXJzN21FVDVidVdsZGVlMlo1OWk0WndmYkQrNWpjOEl1YXVycWNITFVFT0wvMHoza0ZSV3lmT002VWpNelNNdkp3bUF3NE9mbHpTT0xsdkRkNXZYa0ZoYnczS05QV3RwdE1PaDU5TTU3K00wLy9zby9QbjZIdi8zNmFhc1BJWFJhTFRxdHRzVzJLMVUxTlNSblhrRG5vbTF4anFmT0RXOFBUOFlOSGNIQVB0RkVCSVUwYTN2bDYrOVJVVjNGYzIrL2l0bGs1djc1aTFpK1lTMmI5dTdpa1VWTFdQbDZ5d2NMbDEyNVQ2bzFoYVhGN2RZUm5VdGh2bklES0NGRXAvdGt3eXJTOHhxbnVpNmR0WUJ3djdhbnB3Z2hycCtiOWYvSDg0VjZhdlh5SzdzbjB0Z3A2T1BkT2RNenJ4ZXoyY3pHZzN2WmQrYUVwY3pYM1pON3BzN0J6VXBRMGRVMjdON0JHOHMrNWY5Kzg3K2NUVXRoV2Z4cWZEMjltVGhpRkgzREkvQjI5OERSM2dHbFVva0NNSm5ObUV3bURFWWpCcU1CbzlGRVZHaFlweVFlYjF3V0FBQWdBRWxFUVZTOTZjaWExSzVRWGxuSml4KzhSYitJS0tKN1JkSzNWd1E2RnkxYkR5VHd6MC9lUStQZ2lKMWFUYjIrZ1FhOXZzWGVzVXNYTEdiSnJIbkF0U1VKK3VpRmw5dWNTbXMybTlseGFEOGZybGhPZzc2QnYvMzZhYUo3UlZKYVVjNEgzMy9OdGdNSkRJMko1WC91L1htemJNWmZyRnZGbC9Hck90U1gxNTk1anVoTFNhOUU1MUZZZVdvaEk2TkNDQ0hFVGFEZUlJRm9UOVhkZjdZbWs0azFDVHM0bG56V1VoWVZHTUpkazJaMjJockh6cFNTbGNFYnl6NWw2WUxGRE83Ymo4RjkrekZsNUJnMjdObkIwVE9Kck51K2hacTZXc3MwWTJ2ak1wZW5rTDd5OUI5dWRQZHZPSjFXYS9VK0IvZU5ZZEhVbVFUNit1T20xZUxpNUl5TGt6UE9HZzNPR2llY05ScGUrdkJ0MXUvZXp2eEpVM0c2Tk5MODRoTy82L0FvNzhQUFA5UG04UzM3OS9CbC9HcHlDd3NZMFg4UVQvenNBWHc4UElIR2tlZG5mdjRvWXdjUDU0MHZQK0YvL3ZFQ243LzBhb3QvbTdZOEZEaDI5alRQdnQ1K29pUFJlV1JrVklnYjRHWWRpUkdpSjdwWi8zODhmbEcyV2VySkJnWFlkM1VYckRJWWpYeS82MGZPcEtkYXl2cUZSWExIaEtrdEV1SjBGMmF6bVoySER6QngrS2dPbjNmNVQ0VkMwVzNXdjNabnRYVjFxTlZxeTc2c2gwK2ZKRGF5RDQ0T0RoMXFwNzN6RWxPU2lOKzVsZHNtVFd0enhMS2t2SXlVckF4R3hBNjBsTlhVMVZKVFc0dVh1MGU3L2RBYkRKUlhWdUNtZFVVdCsyaDNPaGtaRlVJSUlZUVFOdEViREh5OWJRTXBPWm1Xc2lHOVk1Z2ZON0ZaOHA3dVJxRlFkRGdRdlh4ZTB6OUYrelNPanMzZUQ3TnhXNXNydFhkZWJHUnZZaU43dDl1T2g4Nk5FVmRzRytQa3FMR00ycmJIVHEyMktXZ1ZuVWVDVVNHRUVFSUkwVXhkUXdQTHRzU1RrZjlUMHBjeHNZT1lQbnhNbCswZktvVG9lU1FZRlVJSUlZUVFGbFcxTlh5K2VSMTVKVVdXc2lsRFJqSis0REFKUklVUW5VcUNVU0dFRUVJSUFVQnhSUm1mYjE1SGFXV0ZwV3pPcVBHTWpPN2ZoYjBTUXZSVUVvd0tJWVFRUWdpeUMvUDVja3M4TlhWMUFDaVZTaGFPbmN6QWlENWQzRE1oUkU4bHdhZ1FRZ2doeEMwdU9UdUQ1ZHMzb2pjWUFMQlgyN0ZrOGt3aUEwTzZ1R2RDaUo1TWdsRWhoQkJDaUZ2WThaUnpyTjZ6RGRPbHJVMmNIVFhjTzIwdWdWNCtYZHd6SVVSUEo4R29FRUtJVzVmc3RDMXVZV1pnejZtai9IaDRuNlhNWGV2S0E5UG40K0dxNjdxT0NTRnVHUktNQ2lHRXVLVTRPZnkwTDE1ZFEzMFg5a1NJcnFNM0dJamZ2NHRqeVdjdFpmNmUzdHczYlM0dUdxY3U3SmtRNGxZaXdhZ1FRb2hiaXF1VGkrVjFaVzFORi9aRWlLNVJXRmJDOHUyYktDd3JzWlJGQkFTelpQSXNIT3pzdXJCblFvaGJqYktyT3lDRUVFTGNTSjQ2Tjh2cm5LTDhMdXhKMTB0S1RhUDJVdWJVMXB3NGZaYkRKMDdlb0I2MTdkRHhrMlRuNXJWYkx6czNqMFBITzZmUFJTVWxuRTlONjVTMnVwb1pPSlo4anZmV2ZkY3NFQjBTRmMyOTArWklJQ3FFdU9Ga1pGUUlJY1F0cFU5d0dEL3Mzd1ZBVWxZR0pyTVpwVUxSeGIyNjhVckt5dmgyN1EvMDY5T2JoYk5uV0syVG5adkh1czFiY0hOMVpYQnNQMVFxVmF2dFpXVG5rR05Eb05pZVFIOC9Rb01DclI3YnRIMG5jY09IRXVUdjEyWWJTYWxwSkJ3Nnd2QkJBNjY1UDRubmt0aHo0QkIvZnVxSmEyNnJLNVZVbEJPL2Z4Y3BPWm1XTWp1MW1ubWpKeklvVXJadUVVSjBEUWxHaFJCQzNGTGNYTFFFZUhwenNiaVE2cnBhVGw5SW9YK3ZxSzd1MWcxMzZQaEpGQW9GNDBZT3QzcmNiRGF6Y2RzTzdPenNLS3VvWU5mK2cwd2FNN3JWOWxMVE0wZzRkT1NhK3hVM2ZHaXpZTFM0cExUWjhkcTZ1aFpsVjdvODJ0dTBudHBPalZxbElqMHJ1OVh6K3ZYcGZUVmQ3dFlNUmlPN1R4MWw5OGtqR0l4R1M3bVB1d2QzVFp5SnQ1dDdGL1pPQ0hHcmsyQlVDQ0hFTFdkcy95Rjh1Mk1UQUZ1UEhTQTZ0QmZxTmtiOWVwcmF1anFPbnpwTlRPOG92RHc5ck5iWmMvQXdlUVdGekpveWlZS2lJaElPSFNFOEpKaXc0S0EyMjc1eUJMRkJyMmZMcmowTTZSK0xuNDkzbStlKytOcWJMY3JlL2V6TFp1K1BuVHJOc1ZPbjIyekgycm1oUVlHTUhUbWNWZXMzdFZvL09pcVNsOTU0bTdFamh6TXhibFNyOWY3dlArOHdac1F3eG84YVlWTS91b0xCYU9SazZubDJuVHhLU1dXNXBWeXBVREFxWmdCVGhvekNUaTFmQTRVUVhVcytoWVFRUXR4eStvVkhFblQ2T05tRitaUlVsTE0yWVRzTHgwM2xWcG1zbTNEb0NDYXptUW1YQXE2OUJ3L1RvTmN6ZnRRSVZDb1ZGekt6MkxYdkFNRUIvZ3pwM3crOXdjQ0ZqQ3hXeEcvZ2dic1c0ZVZoUFlDMVp0M21MWnhMVGlVeUxBd25KNDNWT2xwblp4U3RUSlZ1R3R5KytOcWJ4QTBmeXVTeGNXMWVjOXVlQkJJT0hiRTZ0ZmJQVHoyQnlXVGlYKzk4UU56d29ZeHRaV1M0TFVhakVaUEoxT0h6Ym9TNmhub09uVHZOdmpNbnFMb2lRVmVvcno5elIwL0ExOTJ6aTNvbmhCRE4zUkxCcU5FTWhWVkd5dXRNMUJ2TW1HUmZ1WnVDVWdFT2FnVTZSeVhlTGlwVXQ4cTNSQ0hFZGFjQTVzZE41TU1mVnFBM0dEaWVjaDZOZ3lNemhvL3A4ZXRIS3lxck9IVDhCQ01HRDhURFRVZDFUUTE3RGg0bXlOOFBsVXBGUVZFeEsrSTM0T2pnd01MWk0xRW9GTmpiMmJGa3dUdytYZjRkWDM2L21udHV2dzF2ci9ZRG1vM2JkbkkyS1FXQWI5Zkd0MXJ2Zng1Wml0YkZwZFhqVFhWa21tNXJMdWJsMDZEWDB5ZWlsMDNYN082TUppTVhjbk00bTVIR2liUWtHdlQ2WnNlZEhUWE1HRDZHZ1pGOWJwa0hMa0tJbTBPUEQwWXI2MDFrbFJscE1Fb0Vlck14bWFGV2I2WldiNlNreGtTd213cXRneVNBRmtKMERqOFBMeGFObThyeTdSc0IySGY2QkVWbHBjd2RQUUYzcldzWDkrNzYyYlJqRnc3MjlwWVJ3ZDM3RDJJMEdwa3hjVHlGUmNVc1c3R2FCcjJldXhmT3gxWDdVNERvNGU3R1hiZk41ZXRWYS9udk45OHpiOFpVK2taR1dMMkd5V1FpL3NkdG5EeHpGbzJqSS9mZnVRaWRxN1pablJPbno3QnAreTRHeFBTMU9SQ0ZqazNUYlUxS2VnWStYcDQyQmRUZFZXMURQV2tYc3ppVGtVWlNWZ2IxK29ZV2RkeGN0SXlKSGN5UXFHaVpraXVFNkpaNjlDZFRaYjJKMUdKRFYzZERkSUlHbzVuVVlnTVJubW9KU0lVUW5TWW1MSUxieGt4aTNiNmRtRXdta25NeWVXUGxNZ1pGOWlVMkxKSXd2NEFldDVZMEl6dWJ1cnA2L3ZYT0I1ak5qUTlxUncwZFFuVnRMZCt2VzA5dFhSMExaazBuUENTNHhibEJBZjdjdC9oMnZsNjFodS9YclNlbVR4UXpKMDNBU2ZQVDlOdmF1anFXcjFwSFFYRXhkODZmeTZtejUxaSthaTEzM2pZSFgyOXZqRVlqT3hMMnMrL3dVWVlON00rTVNSTTYxUCtPVE5OdHpabnp5WXdZTXJCRDErMEtScE9KZW4wRGxUWFY1SmNXTi81WDB2aG5lWFZWcStmNWVYZ3hic0FRK29WR29GVEs3MHdoUlBmVlk0TlJveG15eW96dFZ4UTNsYXd5STMxOGxESmxWd2pSYVliMmpzSERWY2MzMnpaU1UxK0h5V1RpYU5JWmppYWRRYTFTb1hWeXhzVlIwK2EySmpmQ2tJRnpPcVdkdStiUHhZd1pqYU9HRmZFYmFHaG9ZUHpvRVd6ZnM0KzYrbnJtejVqSzZnMmJXYjFoYzZ0dFBQSHdnNnpkK0NQVjFUVTQyTnMzTzZaeGRDUWlQSlE1MHliaDQrVkZaSGdvRzdmdDVKT3Z2Mk5JLzFqU01qS3ByS3BpN3ZRcERPb1gwK0grSnh3NmNrMVplM055OHlncEsyUGp0cDFzM0xiVFVyNTB5V0lDTDIwWms1VnprVDBIRGxsZUE1YjMxME5lUVJZdjc5cUp3V2pFYkRKak1wc3htVTBkV3BmcXBYTWpPclFYMFNHOUNQVDJsZW00UW9pYlFvOE5SZ3VyWkdwdVQ5UmdORk5ZWmNSUDI3TkdLb1FRWFN2Y0w1QW5GOTNEemhPSE9YajJGTVpMUVlEQmFLUzBzb0xTeW9vdTdpRjAxa0JlY0dBQUFDZlBuS1dvcElURjgrZGdiMmZIOUluamlPa2RTWEJnQU9aMmZuM3F0RnJ1dldNaERYcTkxU0M5YVpiWjhvcEszSFN1cUZVcURoMC9BVUNBbnk5R2c1SENvbUs4UEQxYVRWNWt6ZUQrL1JnMVpIQ2JkZllmUGRicVZONkR4eHI3TUdYY0dIcjNDcWU4c3BLdlZxNXBWaWNqTzRlTTdKeG1aVHNTOXR2Y3g0NDZjVDZCNnRyYURwMmpWQ2pRT0RnUzVoZkFzTjc5NkJVWUxBR29FT0ttMDJPRDBmSzY3cG5sVGx5NzhqcVRCS05DaUU3bjVPRElyQkZqaWVzM2tNUUxLWnhKVHlXN01KK2UrRml6cHJhV0xidjIwamN5d3BMRVI2RlFXQUxWZ2YyaTIyMURvVkMwR0JVRnFLcXVKalA3SWxrWEw1S1dtVVZ4U1NrNnJaYWhBL3N6c0Y4MGhVVWxKSjQ3ejVaZGU5QWJETmlwMVhoNWVqQnBUTnRUYnkvVE9Ecmk2ZEgyM3BnYVIwZXI1V1hsRlp4TmJreW81T0xzaktlSE80b3JwckZlbVlGM1I4Sis5aHc0MUt6OHpZLy9pNk9EZzAzOXRZV2IxcFBxbW80OThEQ1p6WTM3NUthbmNqbzlGWjJ6QzZGK0FZVDdCZEluT0F3WGpWT245VThJSWE2WEhodU0xaHQ2NHRjSEFmS3pGVUpjWHpybnhxUXZZMklIWXpTWnFLcXRwcUs2R29PcGE1ZCtsSGZpTTlaMW03ZGdNcHVZT1hraUFHYXpHYVBSaEZwOTdRLzY4Z29LV2JsK0l6NWVYdlNKNklYUFNFL3M3ZXp4OG5USFhhZkQwOTJkdmxFUkdBd0dNckp6dUpDWlRVNWVIZ0YrUGkzYXNyYnZhRWVtNlRZOVg2VlNFUjBWaVp2T2xaTFNzcXUvUWVDSmh4Njhwdk92Tkh6UVZFYldwRkZkWDRmWjFEZzkxMlJ1elBwc01wdW9xYStqdExLQ2tzcHlTaXNyTVZyNXQxaGVYY1hKMUNST3BpYWhWQ2lJQ0FobVlFUWYrb2FHWTYrMjY5VCtDaUZFWitteHdhaHMzOUp6eWM5V0NIR2pxSlJLZE01YWRNN2E5aXRmWjhjdnRzeVdlalYySk93bk9TMGREemNkcXpkc29xS3lpdkxLU21aTm1jaUJJOGNvTEM2eHVTMXIrM2hHaG9meDIwY2Z0aVExYXBwTVNLVlM0ZUdtdzh2VEEyOVBUOGFOSEU1RVdHaXI3Zi9xZ1h1YnZVL055R1R6amwzRTlJNWl3dWlSQUJ3NWVRcGZiMitDL1AybzF6Znd6ZXA0VENZVEMyYlB3RTM3MDg5Tm9WQnc5TlJwNG9ZTkpmN0hyYTMrM1Z3NUNub3Q5V3lsQkFaRjlyV3BydGxzcHFLbW1wTEtjaTRXRlpDZWQ1R00vRnpxR3VvdGRVeG1NOGs1bVNUblpHS3Z0aU1tTElJeHNZTmtmMUVoUkxmVFk0TlJJWVFRUWxpbmNYUkU0NmpCeGRtSm9BQi8zSFN1UklXSFlXOW5SMjFkWTFDVGxwSEorWlJVWW5wSEVSb2MxS0gybTJiWG5UdzJqaUVEWWlrdUthV29wSlNDb2lMeUM0dW9yS3B1dHJiVW1xYlRjUlBQSmJGMTkxNGlRa080YmVZMHkxclZnOGRPTUdyb1lNdlU0anZteldiWml0V3MyN1NGQmJPbUU5YWs3MVBHeFdFMm0xc05SbThHQ29VQ25iTUxPbWNYd3YwQ0dSTTdHSlBaVEVGcE1lbDVGem1ibVVaNmJvNWxlbm1EUWMveGxITWNUemxINytCUXhnOFlTb2lQZjVmZWd4QkNYQ2JCcUJCQ0NIRUxtVEI2SkJQalJsazlGdE03Q2dDOXdVREN3Y080NlZ5Wk4zMEtkbloyRkJhWGNERXYzNmIxcEFBblRwOGxQU3NiVDNjM1BOemM4SEIzSXpqQUgzc3I2MHpiWWpBWTJMbzdnVVBIVHhBUkdzTHRjMlpoTm9QQjhOTlVWWlBaYkhudjcrUERvamt6K1Q1K0E4dFdyR1p3LzM1TUdEMEtaeWNOQ29XaVE4bVNiaFpLaFFJL0R5LzhQTHdZRlRPQWl1b3FUbDFJNW1SYU1ybkZoWlo2U1ZrWkpHVmxFT29id0l6aGNRUjUrM1pocjRVUVFvSlJJWVFRNHBaaVN6QzJhOThCeWlzcnVmZU9oZGpaTmE0M1BIWDJIQW1IanVEczdFUmtHMU5yTHlzckx5ZXZvSkN6eVNrWUREL3QrYTNUYXZIeTlNREh5eE52VDAvQ1E0TFF1cmhZYlNNcE5ZMHR1L1pRVWxiTzJKSEQyWFBnRUsrODgzNkxlZ2VQSHVmZzBlUE55a1lNSGtoaGNRbEhUeVp5NnN3NStzZjBaZHFFY2RpcGUvNVhIMWRuRjh1NjU3eVNJbmFmT2tyaWhSVEx2cklaK1JmNUlQNTdCa1gyWWRyUTBXaWRuTHU0eDBLSVcxWFAvMFFXUWdnaFJBdDZ2WjdjZ2dKeWN2UEp5YzNEMGNHQnVkT25rSlZ6a2YxSGpqRmk4TUJtVTF3bnhvMGlQVE9iTlJzMjgvQTlTOUM1dHIyT2RrTGNLQ1pjR29FdEs2K2dxS1NFd3VJUzhnb0t5UzhzSWkwakU3UFp6Tks3RjFzTlJnMEdBMGRPbk1Ka05uUFBvZ1dFaHdRektMYmx2cVJ2ZmZ3WmcvdjNZOHlJWWMzS25UUWE3TzNzdUpDWnhZR2p4MUVvRk0wQzBUVWJON05tWSt0N3FmWVVmaDVlTEo0d25TbERScEtRZUp5anlXY3hHQnRIa1krbm5PZE1laG9UQmcxalRMOUJLSy9JTEN5RUVOZWJCS05DQ0NIRUxXVGQ1aTNrNU9WVFhGS0syV3hHb1ZEZzVlSE9nSmhvU3NyS1dibCtJMTRlSGt3ZU84WnlqdGxzeG1BME1uWENHTDc4ZmpXck5temlnVHNYMlR6bDFVM25pcHZPbGNqd01FdFpnMTVQZm1FUmdYNStWczlScTlYY2VkdGN6R1l6Nmt0QnBKdXJxOVc2RHZiMnJSNExEd2ttUENTNFJYbGIrNHcybXdKOGVjOVpLMlUzRXcrdGpybWpKekJ1d0JBMkhkcEg0b1Zrb0hGTjZZK0g5M0V1STQxRjQ2Zmg0YXJyNHA0S0lXNGxFb3dLSVlRUXR4Q0R3WWlQcHllRCs4VVE0TytIbjQ4M2RtbzFKV1hsZlBUbDF6VG85ZWoxQnQ3NjVMOFlERWIwQmdOR1kvT3RSTEl2NXJMMzRHSEdqaHplb24xcjI3RmNMWlZLWlZONys0OGNZLytSWTYwZUh6WndBRE1uVDdDODE3bHE4WEIzdzlQREhWZFhMWGZkTmc5UEQzZVNMNlFEOEk4MzMyblJocld5bTVIT1djdWRFNmN6TWpxV0gvYnZKcStrQ0lDc3duemVYck9jbVNQR01xeFBQM3JleWxvaFJIY2t3YWdRUWdoeEMxazRlNGJWY2c4M0hmMzY5RWFsVXVLbWM4WFIwUkZIQndjYzdPMHRmOXJiMitQZ1lNKzNhK0pKT0hTRUlRTmltMlhPQlZwTmptU0xIUW43YmU1dlIzaTZ1emQ3MzNTZlVEdTFtcWhlWVFCRWhJWGk2TkIrZ3FYVTlFd3VaR1pkYzcrNlVxaHZBSS9PdjVPRXhPTnNQYm9mbzhtRTNtQmdYY0lPem1kZTRMWXhrOUU2T1hWMU40VVFQWndFbzBMY0FFMUhGZFRLYTk5VVhnZ2hyb2M1MHliYlhNOXNNamNMUkYyY25QRDI5TEE2V21xcjArZVRjTGtpQU9yWHAvZFZ0OWRSd1FIK0JBZTB2KzFKWkhnWXhhVmwxNzlEMTVsU29XQnMvOEZFQmdhell0Y1c4a3VMQVVqS3p1RHQxVjh6UDI0aU1XRVJYZHhMSVVSUHBqQmZUcTNXdzNUVzV1Q2lleG9VMExHdEFicmFhOTkvUVdsbEJRQlAzM2svT3VlMkUzOElJY1NWNVBkYXo5YlZ2OWNNUmlOYmp4NGdJZkVZVGI4WURvcnN5NXhSNDNHNGxGVlpDQ0d1bHNKS29nRkptOVpKa2xJdlVGbFYxZFhkdUc1MkpPeTNhVXBTZFUwdG0zZnNJaXZuNHFYM05kZTdhOTJld1dpa3NxWWFBQVhnb3BFVStrSUlJYm9YdFVyRmpPRnhQRGhyUWJNSHBzZFR6dkh1Mm0rNDJHUy9VaUdFNkN3eVRiY1RwR2RsOCszYWVFSUNBN2h2OGUzZFlrUHROUnQvSkRzM2wxL2NlN2RsajdncjkyQnJpN096VTdPcFVYc09IQUt3bXBHd3FicjZPZzRlTzRHbnV6c1g4L0xadGY4Z015ZFBwSDkwbjQ3ZlJBK1JubmZSa2tZL3lOc1hsYVRPRjBJSTBVMkYrd1h5K0lJbC9MQi9GeWRTendOUVVsSE9oL0hmTTNYb0tPTDZEZW9XMzNPRUVEMkRCS09kSUN3NGlQN1JmVGwxOWh4SFQ1MW02SUJZbTgrOTFxeURzWDM3c0dEVzlHWmxSY1VsbkRwN0RvQjFQMjdsOXRrekFkaThjN2ZON2ZyNytselZPaDNMTHlpRmdxRURCMUJRWE15YWpadXBxcTVtOUxBaEhXNnZKMGhNVDdHOGxyVTNRZ2dodWp0SGUzc1dqWjlLVkZBSTZ4SjJVSy9YWXpTWjJIUW9nZFNMV2R3K2Jpb3VHa2x1SklTNGRoS00ybWpmNGFOdFRqbFZLQlNvVkNyeThndllzbXRQcS9XbWpoL2Jvc3paeVluQi9mdTFLRCtma2taaGNYR3J5U0F1ajFaZWFkZitnN2hxWFJnN1lqanJ0MjdIMjhPRGNhTkc4T2Vubm1oV3I3cW1odGZlLzVpUlF3Y3p6VXEvcnNibFlMUnhYemdWODZaUEpkRGZqejRSdDJZUVZscFp3ZkdVeGdjREtxV1MyUERJTHU2UkVFSUlZWnNCdlhvVDdPM0hkenMzazEyWUQwQktUaFp2cjE3TzdlT21FQlVVMnNVOUZFTGM3Q1FZdGRIeHhETVVsNWEyVys5WTR1azJqMXNMUmwyY25heW13aThycjZDd3VMalZOUG5XZ3RHY3ZEek9KQ1V6Yy9KRWhneUlKVHMzajUzN0RoRGc1MHRFV1BOZkd2bUZqWHVMQmZqNnRObG5hOW9iMGQyNGJRY2J0KzJ3dkYrL1pUdkJBZjQ4Y05jZEhiN1d6Y3BrTmhPL2I2ZGxjL1NSMGYwbGNaRVFRb2liaXJ2V2xZZG0zODcyWXdmWmZmSUlacUM2cnBZdmZveG5jRlEwTTRmSG9YRnc3T3B1Q2lGdVVoS01kdENWbzR2ZGljbGtZc1BXSFhpNDZSZ2NHNFBKWkdMbTVBbGs1VnhrOVliTkxMMzdUdlQ2bjdJeHBtVTBKaVJTcTFUa0YvNlVtTURGMlFWbkowMkw5cHVhUG1HYzFYSzl3Y0QydmZ1STZoVk9lSEJRczJOYUY1ZXJ2YldiamhuWWRHZ3Z5VG1aQURnNU9ESmg0TEN1N1pRUVFnaHhGVlJLSlZPSGpxSlhRQkFyZG0yeEpPVTdsbnlXcEt4MFpvOGFSMng0RkxLU1ZBalJVUktNZHBLaWtoTHE2aHNJOHZkclZtNHltVkRlb0lRMSt3NGZKYStna0VWelp2SFp0eXNJQ3c1aTh0ZzQ1cytZeXJkcmZ5QTNQNTlWNnplMU9PKzdkZXVidlo4OE5vNjQ0VVBKeWMzajArWGZXY3IzSERoa0dZMXRMU2h2ME92WnZuY2ZnWDYrakJneXFCUHY3dVpoTUJwWnMzZTdKZkdEVXFua3Jza3o1Y214RUVLSW0xb3YveUFldjIwSjYvYnQ1UFNsZkFqVmRiVjh0Mk16aDgrZFp0cXcwUVI1KzNaeEw0VVFOeE1KUnE5Q2NVa3A1WldWOUFvTkFSclhSMzY2L0R1OFBUeDRjTW5pWm5WUG5UM1B0ajBKekpnMG5wamVVVmJieXk4c2FuUGFxeTFKamk1UHg0MElDeVc2ZHlRWjJUa2NPSHFjd2YzN0VSd1l3R05MNzZPK29YRlVkUHpva1VSYzZ2dVZtZ2FmYmpwWFpreWFBTUNtN1R1SkNBMGhzbGM0QUhxOW50cjYrbWJuYWh3Y3NGTTMvcE82bkQwV29LS3lDaWVOQnJWYTFlNTkzTXhNWmpPSkY1TFpkdXdnSlJYbGx2SjVveWNRN2hmWWhUMFRRZ2doT29lVG95TjNUWnJCK2F3K3JOdTNrNHJxeG0zdEx1VGw4RUg4OThTRTltTHEwRkY0NmR5N3VLZENpSnVCQktOWDRldFZhekZqNW9tSEhnUWFrL1lFK3ZseElUT0wrdm9HSEJ4KzJyajZRbVlXMVRVMWJVNVJkWEYyWXRqQUFTM0t6eWFua0Y5WTFPcWEwUjBKK3kydlU5TXpVS3RVekpveUVZQzRFVU01ZWlxUjNmc1BNbi9HTkRTT2pwWmcxRjJuSS9EU0NPNXI3My9NbU9GRHJZNWlPanM1TVh4UVk3ODJiZCtKdjUrdjVmMlJrNGxzMkxxOVdmMVpVeVl4ZEVBc2FyV2Fob2FmcGdOdjNiMlh6SndjSGx0NnZ5Vll2VloxRGZYa2xoUjFTbHRYelF5MURmVlUxbFNUVTVSUFVuWUdOWFYxbHNOMmFqV0x4azhqSnJSWEYzWlNDTkZUS0JWZ01uZDFMOFQxb0x3SjU3ZjJDUTRqekMrQXJVY1BjUEJjb2lVL3dwbU1OTTVtcEJFWkZNcUl2ckZFQllXaTdHWmJ3WmpOWmt4bUV5cGx6MzVJTHBvem1vd29GY3JydGpXUndXaEVyWkovVXgwbHdlaFZpQXdQNWZDSlUxek16eWZBdDNFNlNuQ0FQMmtabVdUbVhDU3FWNWlsYm5wV0ZocEh4eGJUZDV0eWRuS3ltakczcUtTVS9NS2lWclBwTmcxR3g0NFlocitQRDI2dXJnQzR1cmd3ZWV4b1FnTGJIcEdycnFtaFFhOXZzMDViL3ZmWGp3THd6N2ZlczVRNTJOdGJBdC82aGdhU1V0UG9GUmJhYVlFb1FHNUpFWjl1V04xcDdYVzJZRzlmNXNWTnhNL0RxNnU3SW9Ub0lSelVDbXIxRW8zMlJBN3E3aFdzMmNyQnpwN1pJOGN4S25vQVc0OGU0TlNGWktBeGIwSnlkZ2JKMlJtNHVXZ1pFaFZObitBdy9EeTh1c1VlcGRzTzd1T2ZuN3pIK25jL3ZlcUFkTVl2NytlUlJVdTRZL3BzUzFsWlpRVXZmZmcyOTgrN25kZ28yL2RYTDYrcVpOWFdUZHcxWXk0YXgydGYwbE5hVWM0bnE3NWx4cGdKeEVaMmZKdSs2MjNmaWFQb1hMVEVSTFNjTVZoWVdzS3FyWnVZRVRlZTBBRHIzMkZyNm1wUktwUTRPamdBalQrTHB4OTRoT2x4MXZPWlhEYjdWMHQ1OHA0SG1UTitjcnQ5UEhIK0xEL3UyODN2SHZ5RkRYZlU2TTFsLzZXNHZKUVhuL2hkcy9LOXh3N3o0Z2R2c2VLMWR5a3VLK085YjVmeHE3dnVJY2pYMythMmV6SUpSbTFrTnBzc0g2Q1J2Y0k1Zk9JVTUxUFNMTUZvVUVEalA2ak1uQnhMTUpwZldFUlZkUTJ4Zlh0Yi9mQzkvQlNSVGxqeXIxS3BLSytzNU5EeGswM0sxT1RrNVpPVGw0Kzd6aFV2VDQ5cnZzNlY3TzNzV3BScE5JN1VYaG9oUEhYMkhIcURnVkZEQjNmNnRidWpRQzhmeHZZZlRFeFlwQ1J5RUVKMEtwMmprbHE5c2YySzRxYWpjN3d4dVNXdUZ3OVhIWXNuVG1kcy84RnNQMzZJODFucG1NMk5EMDdLcWlyWmR1d2cyNDRkeEVYalJHUmdDRkdCSWZoN2V1R3UxYUc2UVhrMWJnUzFTbzJiMXBYZi9mc2w3cDQxbi92bUxiUXBiMGgrVVNIZmJJeW50THljcCs1L3FOVjZYNjFmdzJkclZqUXJHeElkeS8vOTVuK2JsUzNmc0k3dEIvZFJVVlhWYmpCcU1wazRrNWJDZ1pQSHFheXU0amYzL2J6ZC9sNExnOEhBNjE5OHdvUmhJNjBHbzUrdlhjbm1oRjA0YTV4YURVYTNIOXpIaHl1VzgrMi8zcmI2UGRSV1dYbTVyUjQ3bFh5T0gvZnQ0YTZaODFxdG8zRjB4TXV0Y1RwNmFVVTVXdy9zWmVtQ3hTM3EyZG5aWVRLWjBCc011THU2WXFkVzg5aUxmK0hKZXg1azZxak8yVnJ4WmliQnFJME1SaVBxU3lON1lVRkIyS25WSktWZVlOS1kwUUNXb0RRbk44OXlUbXA2QmdDOUk2eFAwelJlV2xmcFlILzEveU0xdFduN3psYVA5WTdveGZTSnpaOFlYUTZHTy9zcHBiTkdRM1ZOTFdhem1ZTkhUeEFXSEVSd1FPYysvZEhZT3hEbUY5Q3BiVjROSjBjTnJrN09lTHE2MFRja1RMWnVFVUpjTjk0dUtrcHFURFFZWlhTMEo3RlhLZkJ4NlJsVCsvdzl2Zm5abE5tVVZWVnkrUHhwamlTZG9icXUxbks4cXJhRzR5bm5tdTIvN2VucWhyZWJCNTZ1T2h6czdYR3dzOGZCemc1N3RSMzJkbmI0ZVhqaDdOaDJodi91d3NYSmlUOCs4amdEKzhUd3pqZGY0SzdUTVgvaVZBQ3FhbW9vYlpKUG9pbU5vNGE0UVVNNW41SEdoZXdzeS9mTnB0eGRkY3lkTUlWeFEwWll5bFp0M1VoVlRVMnplcG01RjltY3NKdFhudjRqejczMUt0c1A3V1BTOE5GV3IvdVBqOS9sOE9tVFZGWTNaa2Z1WnlVNDdHdy83dDlEYlgwZGQ4K2UzK0pZVXNZRnR1emZ3OFRoby9qcWg5VU1pZTVIZEsrVys3T2ZURHBIVEs5SWF1dnJxSzF2SFB5b3E2K2p2S3JTVWtmcjVNeitrOGQ0NGQwM1dQMmZENndta1h6NCtXZmE3VzliZFVZUEhNTC9lK3czQUh5M2VUMDZyU3R6SjA1cFVjL1J2bkg1bnNGZ1FPZm16dk8vK2grKyttRU5Gd3NMMnIzK3JVQ0NVUnZWMXRYamRHbnFoRnF0SWlRb2tOVDBEQ29xcTNEVnV1RGdZSStyMW9YYy9BTE1aak1LaFlMa3RBdW9WS29XKzN0ZWRubDZiRlYxamRVOVF3dUxpd0hyKzRsYVl5M0RiVjVCSVI4dFcwNUlZTXZBcmU1U0FpTDdhd2lHaTB0YTdyM3FxblVoSXp1SE0wbkpsSlNWTVcvRzFLdHV2elYrSGw3OGZOYkNUbTlYQ0NHNks1VUNndDFVcEJZYnVyb3JvaE1GdTZsdXlqV2piWEZ6MFRKMTZDZ21EaHBPVWxZNjU3UFRTYzdPcEtxMmVlQmtOSmtvS0N1aG9LeWsxYlpjTkU3OGR2SDlIVjZMTitPWDk3ZGJaL2F2bHJaNmJNS3drZnp4a2NmNVptTThuNno2MW1xZEQxY3M1OE1WeTF1VVAzamJIYno5cDc4UzZ2L1R5TjdPdy92NXo3TC90dHVuUi8vMko2dmxsNmVYL3JCekc1VTExZnppanJzQjBEci9sSlBFWURUeThpZnZzWGpHYktKN1JmTDQzZmZ6eHBlZkVoRVVRb2gveTFIR3cvUSt5aFlBQUJoeVNVUkJWS2RQTWp4MklLTUdET2FsRDk5dXQyL1h5bUEwOHMzR2VCWk9tWUc3cTQ0alp4THg4ZkFrMk0rZkJyMmVWejU5bjlqSTN2emg0Y2Q0OGYwM2VlSGROM2pqMmVmeDlmeHB5WlBlWU9EdzZaTlUxZFJ3NTlPUFc4cmZYdjRGYnkvL3d2TCtveGRlYnJjL205Ny92TlZqUCt6YXhuK1cvYmZOT3BlVmxKY1J2M01ydjc3N2ZoenM3RW5KeWlBeStLZnYvbzcyamRPSjZ4c2FLSzBvcDdDMGhMREFZQXBMaS9uZys2KzVmOTd0bGluSHR5SUpSbTFRWDkrQVhxL0h4Y3ZUVWhZV0hFUnFlZ1lwNmVrTTZSOExnSStYRnlrWDBpa3VLY1hKU1VOMmJoNjlRa053c0xlMzJtNU5iZVBUbkpLeXNtYnJQNi9VMXJIMkhEaDZERWRIQjRZTWlLV210cmJac2RLeXhpZDBydGV3LytlN24zM1pvc3hOcHlQeFhCSTc5dTRuT2lxeTAwZEZoUkRpVnFWMVVCTGhxU2FyekNnanBEYzVlNVdDWURjVldvZWVNMDMxU21xVmlwaXdDR0xDSWpDYnplU1dGSkdVbFU1MllUNEZaU1dVTlJuSmFrMVZiUTFWdFRXNHVYUnM1bEZyd1VodVVRSFB2ZlVxWnJPWjZGNlJQUDNBSTFiclhSNkFtRDF1RW5HRGhyWTQvdkR6ejNEbmpEbE1qeHR2S1RPWlRQemloVC9nNHVSTVdFQlFpM1BncHdBb0t5K1hZTC9tMzQ5U3N6Skp6cnpBekRFVG1wVTNEYXpUY3JKdzF6Ym1CeW12cWlMazBpd3hzOW5NcTU5L2hOYkptYnRuTlk0NlRodytpc1NVOC96aGpWZDQ1YmQvSU1DbitiWTczLzdyYmNzMDRoc1JqTWJ2M0VxRFhzK1NXZk9vcWF2bDVZL2ZaWHJjT0I2Ni9TNysvZG1IRkphVThOZkhmd3ZBMHc4K3d1Lys5UksvLy9kTC9PTTN6MWo2dnVmb0lkeGRkWHp5dDFjczdkNzU5T004dnVRK0pnei9LZUduMXNtWnJMeUxOdlhMMm5UZHk2UFkxbzU1dXJuaDFHUzAvcE5WM3hMczY4KzAwZU5JemtqbjF5ODl4NTB6NXFCU3FTZ3NLU0U3djdHTmg1OS9GcVBwOHF4SWU3emRQZkh4OEtTNnRrYUNVZEcyb3RMR0ozWmVIaitsS1E4TGJ2eVF1WkNSMVNRWTlTUWpLNXVLcW1xeTgvSWFQK2g2dDV4ZWNGbEZWV002OUhHalJqQmg5TWdXeDFkdjJFeml1Zk90N3VscGJjdVg0NGxuY05WcTZSVWFUR2w1T2FmUEp6TjI1SERzN2V4YUJLTVoyVGtBK0hwN3Q5ckhLK1VWRkpLWmM1SEk4RkJ1bXptZC90R05DL1RMS2lvc0g5emVuaDZZeldhcWEycVlOcUZ4YXJEUmFFUWxHY2FFRU9LYWFSMlU5UEZSVWxobHBMek9STDNCTEZsMmJ4SktSV095SXAyakVtOFhGYW9lTmlMYUZvVkNRWUNuTndHZVAzM25hTkRyS1N3dnBiQ3NoUExxS2hyMGV1cjFEZFRyOVpiWDRmNkJIUTVFZ1JhQjNtV2ZyZmtlVDUwYlJXV2xGSmFXVUY1VjJlYTZTcTJ6TTFwblo2dkhkQzdhWnRlcHFtbWM3dXJpN05TaXJvdVRzeVZoVFY1UkliOTQ0UThNNlAzLzI3dlB3S2pLYlkzai81bEo3NFEwQXFHWEVHcW9oaXFDZ29EU0ZMbEd4SUxLdFNDS0tPaFJFQnZnOGFBY1FFQ0txRWdWUkpFcXZVazdkRUhwUFNRUVVvQkF5dXo3WVdCSW1UUU9qdGY0L0Q2UlBYdG1kaVlFNXBuMXZtdEYwcmQ3TDZwVnFBakExcjI3bVA3RGQzbkNhTG5RTXZoNDJhN2hVbktTUGVnbXA2YmdXNlVhaG1Fd2Z0YlhIRHB4bkg4TitrZU83VmYvKzhoakpDUW1NbURVY0lZOC9UelJOV3ZaYnl2S2Z0YUNHSWJCZ0pIRHliSm1NV2J3c0FJZjcxSktNbC85TUorZTdUdVJsSkxDd3RVcmNIVjFKYlp6VjZiTW44MmFiYjh3dU8vL1VpWTRCQUJQZHc4KzZQOGFnMGVQcFArSVlRenM4d3d4OVJxd2JmOGUyamR2algrdXZ4TWU3aDU1amhWVlFVdHhIZDMyK2xQOWFOdTBHUUE3RCs3bjUxODJNdnIxdDhuS3ltTEsvTmxVaVNoUFpLVXF6RnV4aE9CU2dWU0pxTURCWTBkNHF0dkQxSStNSXFSMEVIN2V0MThJS21rVVJvdmd6TG56d0sxOW9RQmhJY0Y0dUx0elB1SFdlSkdZUmcxb0hkTVVpOFhDekFVL1lEYWJxWkhQZmxHQWl4ZHRJVGN3d1ArT1hHZG1aaFpiZCs0bU9TV0ZKM3M5ektidE8zQnpkYVZKZEQwQVhGMWNxVjZsTW42K1BsaXRWbmJ0MncvQWpqMTdhZE04QnJQWlRQM2FVWVFFNSt3QW0zRGpPamR2L3c4YnRtekR3OTJkSnRIMUNBd0lBR3ovbWFTa1h1YjN3MGVwV2IwcUthbTJUenJyUnRYRXo5ZjJ5L2J6dWcyY094K2ZadzZyaUlnVW44VUVZYjRXd256MUlaLzhkYm01dWxJMktJU3lRU0ZPZWI2dCszYXpmZjllZWovUWpVbnpadkpZcDY2TW0va1ZZOTk2OTQ2TWVibTVmOVBYSzI5NGJkMm9LYTBiMlFvUFlVSEJmUGp5SUNiTy9aYVhQaHBLcDFiMzhOS2pmYkJhclE2WEkwOFpmcXZLZXlrbG1ZQnNsVkVmTHkrR2poL042Ymc0WG5xMEQwbXBLU1NscHVTNGY1OHVQZmhpM2l5R2ZEYUswYSsvN1hBZjV1MHdESVA0eEl0WXJWYXlyTllDdytqRnBFdGNTYnZLdE8vbjh2V2lCV1JtWnZKT3YvNU1XekNYaGF0WDBMWnBNNnBHVk14VGlYemw4YWVadm5BZXc4Wi9Tb3NHamVuWnZoTW04bFlzRTVPVENteElWSmpzQWJNZ3VaZC9iOTcxSHd6RDROV1AzOGRxdFRVN3Zma2FONDl1Qk5pVzUvNjBiaFdWeXBXbmF2bUt0MzJOSlpYQ2FCRWNQbllNZ0VvVnl0dVBtVXdtbnVqMUVLVkwzYXFXM216SGZUVXRqV01uVDFHbFl2a0NXM1NmT0dOYlBoQVdjbWYrRVhaeHNmRHdneDJaK3UwY1pzeGZ5T1VyVjdpNzJWMzIwciszbHljOUgrd0UySmIrSmlZbFU3NXNPSnUzLzRkVFo4N1NyVk1IT3Q5N2ErUDFxYlBuV0xKeU5mRVhiSHRYQXdNQ2lLcFJEVThQRDliOXNwV0VDeGVKdjNDUnhLUWtETVBBeGNVRmk0c0xxemZhbGhYZnJMemFYcE5yWEhDd3YxUkVSRVRrajVaeTVUS2ZmajJWUnpzOVNJQ2ZyUWpRTHFZRjgxY3VZOWJpSDRudDNQVy9mbzRyTjFhZ2VYdm1yWXpldE8vdzd3QkVSOVppL0Z2dnNYRDFpbHZqOERMU2NYY3JlTGxtWW5JeUFiNjJDbUR5NVJUOGZIeXBXYWtxQXg5L2hwNnZ2WkR2L2Y3NTJsdmMxNnpsSFF1aVlLdXNUaDArQ2dPajBQRjlWY3RYWk1iSXp3anc4ZVg5U1dNeG1VdzBxOStRSGIvdTVhSDdPckp1eDFaVzVsT2hYRHBoT3ZOWExzTnNNdEgvbzJFT3o1bjIvVnltZlQ4M3g3Ri9QT2Q0WmFFam82Wk9ZTlRVQ1lXZm1NdEQ5M1drWmNNbXVMbTY4dmEvUDZGRmcwWjVYbU4zTnpjODNUMDRlZTRNSHU3dW5JMC96OW40ODV5SmorTnN3bmxpNmpVa3RsT1hZajkzU2FFd1dvaExTY2tjTzNtYU1xRWhlU3FZUVlHT1I2WHNPL2c3VnF1Vk9wR1IrVDd1OWV2cEhEbCtBbDhmSDRMdjRNaVZVdjcrZE92WWdaa0xGbUkybTJsY3YyNmVjOWIvc3BVTlc3WlJyWEpGSHVueUFOdDI3bWI1MnZWODhjMU11dDNmM3Q1d3lXUXlrWko2bVlaMWExT3ZkaFRob2FGWXJWYkdUUDZTcTJscGhBWUhVYkY4T1pvMWJraVowQkRjWEYzNWN2WThQRDA4aUt4YWhlMjc5M0RreEVtcVZDaFA2dVhMOWtxcWlJaUlpTE1ZaHNHb3FSTUk4UFdseDczM3MyYmJGZ0RNWmhNdnh6N0JHNStPcEc2Tm10VEpOUnYwN2JIL1l1dmVYZmsrYm40TmpBYU1IQTVBYk9ldVBQNUE5eHkzcmRxeWtaL1dyYVoyMWVyMDZkS0RibTNiMjIrN2ZQVUtQbDc1QjluckdlbGN2WmJHOEFsajdNZUdqaHZOQi8wSDRlL3JhOStQK3YycTVaUU9LRVhMQnJZNTlXZmk0emg1N3F5OU1uc25GV2N1YWxCQUtkWnUzOExlUXdmNVl0Z0lUQ1lUTHozNkJDYVRpV2Q2OUNyd3ZqM2FkUURJOFhyZGxOK2MwVTI3ZGhUNTJ2cjFqSFc0TnppM3g5OThOY2ZYSVlHMmZaOFQ1MzZMcTRzTFQzZC9CTEF0MzkxMThGZDc4THlla2M2RU9UTUFXMmZrc3FGaGhBZUgwank2RWZWclJCWDVPa3NpaGRGQy9MeCtJNFpoMExSQk5KZXZYT1hUU1ZPS2ZOLzVpNWN5Zi9IU0hNZjY5T3hCUk5sd3R1L2VRMlptSnJVaml6Nk0ySnB0Q2NUcEd5Tmt6QTVhOEZXdUVFR3p4ZzNadUhVNzY3ZHNvMjNMNW9CdHVlMnkxV3M1ZnVvMEZTUEswYjJqN1JlN2NYUTkvUDM4bUw5NENiTysvNUUyeldObzFyZ2haY05DR2ZEczA3aTQzRm95WWphYmVhTFhRL2g0ZWVjNGZ2bktGYjZhTTUrMGE5Zm8vVkEzQWtzRnNPZkFRWmF0V3NPalBib1NmL0VpMVN0WEt2TDNLaUlpSW5JblRGMHdoejIvSGVUZmIrWmRqbHU3V2cyNjNOMk85eWFPNGJNM2h0cjNMQUs4SFBzRWFUY21EK1RtcUlGUmR2MC9Hb2FySmUvYjdQNnhUM0p2VEV1bUxwakRvRTgrWXRqekE0aXAxd0NBaE1SRVN2dm4vOEc5cThVbFQyT21RWjk4aUx1Ykd4OVBtMFI0U0NpeG5icHc2TVJ4ZHV6ZmF3K2pTemVzWThYbTljd2NOY2JSd3pyTm1mZzR4c3lZeHZPUDlDYlFQd0RETU93VEtJckQwWExjM010MHc0S0szZzhGYkdNSlMvbmQzcmE1blFmM3MyRGxNb2EvK0txOUtuN3cyQkgyL0g2UThPQlFta1Uzd213MkUrRHJ4MXZQdm9pSHV6dUdZVEJ6eVE5MGJObm10dmU2bGhRS280VTRjdndFNFdHaDFJNnNUbnA2dW4zLzVlM3k5ZkhoeXRXcmJOeTZIWXZGUXVNaVBsNTZlanFqeGszRVlyRmdzVmhJdjdHa0k3L3FiT3VZcGh3L2VacGZkdXlrYnMxSWZqdHlsTFdidDl3STF2VnAyN0o1anJYOTFhdFVvbGZYQjVtOWNCR3JObXpDYkRaelY4UG9ISUh6cGdBL3Z4eGZwMTI3eHZUWjM1R1Vra0szanUwcGQ2Tjc3cjJ0Vy9EVGlsV01uVElkZ0FybEhIZVdFeEVSRWZrai9MRG1aK1lzKzRuWG4zeU9DdUY1eDVzQVBOSDFZZlllL3AwaG40M2k0NEZ2RWx6Szl0NHFxRlRCSzlkeU56REt6akFNM0Z3ZGo4NnJXYmtxSHc5OGt4Mi83cU5CdG9aQ1IwNmZwRW50L044WG1zMW0rL01aaHNHVnRLdFlEU3Z1cnE0RSt2dXpldXNtWWp0MW9WR3RPbno2elZReU16TnhjWEZoMDY3dHRHclk1STdQbFM4T3d6QVlQSG9rMTlMVFdieGhEVi8vdUlDRXBFVGU3UHQ4amtwdlFXNVdmaDAxRmNxOVRIZjhQOTR2MXZWOU1uMHluMHlmWEt6N0FNUW5YdVNqeWVNSkxSM0VqdjE3V2ZEek1rNmVPOE5IQTE2M2R6VUd5TXJLWk8zMkxmYXRjeFBuZnN2M3E1WlR1Vng1N3FvYlhlem5MVWtVUmd2UnJXTjdna3ZiUnJxNHVibHgzOTJPUHdFcnJvcmxJeWdURWx6Z1dKWFNnYVhzWTFIYzNOeW9VSzRzcVpldllEV3MrSGg1RWxFMlBOOHdhemFiNmRyeFBwS1NVd2dPS28yWGx4ZHhDUW5FTkdwQTJiQXd4OWNVVVk3WTdsMDRjT2h3c1VLM3A0Y0gwWFZxNGVmclMxVDFXd09UbzJ2WHdtSTJzMjNYSG9JQ0ErMmRkMFZFUkVUK2FNczNyV1A4cksvcDJiNFRiZTlxbnU5NWJxNnVESC9oRmZxUGVKZFhQMzZmRDE0YTZIQXVaM0drWjJUa0dPMVhsTG1uQUVzMnJHSEpoalY1anZ0NSt6RGttZWZaZi9nUUI0OGQ0ZUN4dzl3YjA1TDBqQXpjM054bzJhQXhjNWI5eFBHenA2bFRQWkpyMTY5ejhQaFIvTHk5T1gwK0x0OFJOczVpTXBsbzNhZ3BMaFlYUW9PQ0NDc2RUUENOSmE0M3E3MlR2NXZGZ2FPSCtmRGxRYmk3dVJkWU5aMzg3a2g3TU0rOVRMZW9yM1YyTC96UDQvWktja0Y2RGNxNUR6VXBKWm5rMUZSTW1EaDYraVFSWWVFMHFWT1BzRnhOdWFLcVZHZkdUd3M1bHhEUC9KK1g4dVBhbGJ6NmVOKy9mUkFGaGRGQ0ZkUU45Ny9ScGNPOWhXNzJidG0wTVMyYjN2ckY2UDF3OXdMT3pxdVV2eitsL0cxTERyeTlQSG1vYzhkQzcxTXV2SXk5c2xrY3pSbzdYbWRmTjZvbWRhTnFGdnZ4UkVSRVJHN1hvclVyR1R2eks5bzJiVTczZGgxeUxPRk1URTRDNEhSY1hJNVZZaCs4OUJwdmpCN0JnSkh2TWJCUFgzczMxT0pLU2swaHk1cVZvNUZSZm5OUHdkWnBkdmlFTVhoNWVQQkIvMEVPdTlKYXpHYisrZVVrMGpNenFGOGppczZ0NzZGVzFlb3NYTDBDZHpjM0twUXBTNEN2SHh0MzdpQzJVeGRDU3dmeDI3RWpwRjY1UXBtZ2tEdmF1T2gyOWMxblgyaEVXQmxPeFoxajI3NDlESDY2SDFYTFYrVHd5ZU84UDJrc0gvUi9qYkloam9zb2hmSHk4S1JDZU5raWpiREp5c29pUFNPajJNOVJ0WHhGNW53eXJ0Q2x0bldxMThEVDNZTlhScjNIMWJRMDNuN3VKWnBITjJMeCt0VUUrZ2Y4clVPcHd1aWZKUHVuWlNJaUlpSnlaNXk3RU04WDM4MmlWY01tRE96VGwwbnpackpnNWJJODV6Mzc3cEFjWHkrYitCV2pYMytiSVorTjR0REo0MFVPb3dlT0h1YkEwY01FbFFyRTFjV0ZuMy9aQ0VDTmlyY0tHdmt0NTkzOTJ3SCsrZVVrcklhVmk4bEpEQjAzbXU3dDJuTmZzMWIySlowM2ZmemFtem4ydkdaa1ptSzFXdkZ3Yzhka010R2hSV3Y3L01yUEJnOGx3TmVQM2tOZTRmNFdkenVzTU9aK1RTNG1KK1U0NXFoWlVIYkZtVE9hWFdabUprZlBuT0szWTBjcEZ4cEcvY2dveHM2Y1RxdEdUV2gxbzhsU2xZZ0toQVVGODg3WTBYdzJlR2lCalozeVV6OHlpa2xEUHlyU3VSUG16TEEzR0NvT3M5bHNENkxKbDFQWmYvaDM5aDc2allpd01uUnMyUWF3OVh4WnZuRTlCZ2FYVXBMNTlJMTM3QjhPYk55NUhVOTNENFZSRVJFUkVaR1NvRXhRQ09QZUdrNTRjQ2htczVsK1BXUHAxelBXZnZ2S0xac1lOWFVDaXorZmxxZWhVVmhRTUovLzQvMDhRYkFnMTY1ZlorTGNiKzFmdTdtNjhsUzNub1NIaERvODN6QU1kdnk2ajRXcmxyTjEzMjRxbHl2UGlGY0dZekdibWIxMEVSUG56V1Q2RC9ONTRPNjJkTHVuUGY0M1Jybmt2dGFVeTdhNTdwN3V0bzYyVDNhOU5jdTlsSjgvT3cvczUwTFNKZHJGdEhCNEhibkRWOXlGaEJ6SGloSkdFeTRsRm1uT2FOeUZCR1l0L1pFakowOXc5TXdwTWpNekNRc0s1cGtldlppN2ZESG5FdUo1cDE5LysvbnBtUm4wNnhuTGdCSERHVEZsUE8rOU9MREFQYThabVJtY2lqdEh3aVhiT0VKdlQ4OWN0MmNDNVBzWXR6dG5kUHYrdmF6WnRwa0RSdzl6K253Y0xoWUwxU3BVb203MVNLeFdLK3QyYk9XYlJRczRFMytlOXMxYXNXckxKbFpzWG04UG84ZlBucUZ6NjNzS2ZkNlNUR0ZVUkVSRVJFcVVjcUhGMzNKMFUzR0NLRUIwelZvcy9ud2FWOU91a1dYTndzZlRDNWRzVzdFTXcrQk1mQndIangxaDE4RmYyYnB2TjhtcHFRUUZsT0w1WHIzcDNQb2VlOUFjMFBzcEh1dmNsZG5MZm1MZThzWE1YN0dVRGkxYTg5QjlIUWtKTE0yQm80ZEp6OGpBejl1SEpSdldFRkk2aVA0amhuSGk3Sm44TGkvSE9KS2JUWUJ5Ly9sMm1NMW1wdHhZZmx6WTFqTlBkdy9PbkQ5UHc2ZzZQTmE1RzVHVnErRHY0OHZLTFp1WU1uODJudTRlUFBIV2ExelBTQ2M5SXdQRE1PejMzYlp2RDdPWExxTFgvUS9rKy9pWldWazhNOHdXNk5zMGlTRXNLSmlMU1pkWXQyTXI3bTV1SERoNkJMQ05sd0c0a25hVnhPUmsrLzF6ZCtNdFNQWnp6OGJIY1NydUhDMGFOS1orWkJSUmxhdHg3ZnAxRm05WXpmalozeEIvOFFKTmF0ZmpyV2RmcEZMWkNLcFZxTVNZR2JhL0t4WEN5M0xoVWlMUmtiVUtlY2FTVFdGVVJFUkVST1MvWURGYjhQWDJkbmpiOWZSMFBwZzBqcU9uVCtMbDRVbWoyblZwMC9ndW10YXRuNmZhQ2JZdXZpLzA2azNQOXAyWXNlaDdGcTFkaGIrUEw3R2R1L0xyMGNOTXVsR0Y5ZmZ4NWRVK2Zha1lYczVlK1hPMm9zNFo5ZmYxNWVPQlEvSWNqNDZNb2tlN0RwUU5MVU9Bcnk4K1h0NzRlSG5qN2VtSnQ2Y1gzcDZlZlBqRk9CYXZYODJEYmRyaDVlSEp2OTk4bDlEU1FUbXZ3OTJESlo5L21hUHk2ZXJxYXEvMG1rd21ZdW8xb0VGVUhRQTI3dHpCSjlPL3NKODcrYnRaVEhZd005YVI3T2N1bS9nVkQ3YTVOOGZ0YWRldnNYajlHbXBWcnNZN3ovV25Xb1dLOXRzNnRXcUQyV3hpMm9LNXJONjJtZGFObWhKWnFVcVJucmVrTWhuWlAzb29RWGFkVGYrekwwSCtRUFhEdGVkV1JFUkVpaS91UWdMN2p4emluaVl4dHozdTVHejhlZng4Zkl1OGx6RSs4U0lYTGlWU3ZXSmxYQ3g1QTJoQnpsMklKeWdnMEY1OU5BeURyS3lzSE5YWGtpenQyalZjWEZ6eXJiNGVPWFdTa01EU0RqOE15RDdMMUptamJheUZMRnUyV3ExY1RydHEzK1A3ZDJGeThFTlFHSlcvSklWUkVSRVJFWkcvRGtkaHRHaHRyMFJFUkVSRVJFVHVJSVZSRVJFUkVSRVJjVHFGVVJFUkVSRVJFWEc2RWh0R3pjN2JveXhPcHArdGlJaUlpTWhmWDRrTm8rNHVTaXdsbFg2MklpSWlJaUovZlNVMmpQcDdsTmh2N1c5UFAxc1JFUkVSa2IrK0V2dXVQdGpIZ3B0RkZiU1N4czFpSXNTbmVQTzVSRVJFUkVUay81OFNHMFl0Sm9nSVVHZ3BhU0lDTE5vektpSWlJaUpTQXBnTXd6RCs3SXY0STZWZXQzSXFLWXYwckJMOWJaWjRiaFlURVFFV2ZOMUw3T2NuSWlJaUlpSWxsc2xreWxOU0t2RmhGQ0RMZ0lUTFdTUmZzM0k5MDhCYTRyL2prc0Zzc2pVcjh2Y3dFK3hqUWF1dVJVUkVSRVQrbXY2MllWUkVSRVJFUkVUK1BJN0NxTlk4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UlpSWlJaUloSXlmZC9CVHRyN1A0V2VIQUFBQUFBU1VWT1JLNUNZSUk9IiwKCSJUaGVtZSIgOiAiIiwKCSJUeXBlIiA6ICJtaW5kIiwKCSJWZXJzaW9uIiA6ICIiCn0K"/>
    </extobj>
    <extobj name="C9F754DE-2CAD-44b6-B708-469DEB6407EB-2">
      <extobjdata type="C9F754DE-2CAD-44b6-B708-469DEB6407EB" data="ewoJIkZpbGVJZCIgOiAiMTYzMjc0NDMzMDEwIiwKCSJHcm91cElkIiA6ICI3NDYxNDA1OTUiLAoJIkltYWdlIiA6ICJpVkJPUncwS0dnb0FBQUFOU1VoRVVnQUFBNk1BQUFFK0NBWUFBQUI0QWNhb0FBQUFDWEJJV1hNQUFBc1RBQUFMRXdFQW1wd1lBQUFnQUVsRVFWUjRuT3pkZDN6VjVkMy84ZGNaT1NkN0J3SWhFQWdraEUzWVcwQkFFRVFGY2RiUjFsR3QzYjNiKzI1NzIvYTJkKzNkL2xwYmJXMWRkWXNpb3FJTVplKzl3OG9nSVFFeXlONG5aL3orQ0J3NUpDRUJRdWI3K1hqMDBaenJ1NjRUSkp4M3J1djZYQWFYeStWQ1JFUkVSRVJFNUFZeEdBeUd5OXVNcmRFUkVSRVJFUkVSNmR3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6dHphSGJoZURoZmtsVGtvcm5KU2JYZmhkTFYyajZTNUdBMWdOUnNJOGpZUzRXL0NaR2p0SG9tSWlJaUlTSE14dUZ5dWRodmZTcXVkWkJZNXNEbmE3VnVRSnJLWURFUUhtd2l3YWpCZlJFUkVSS1M5TVJnTWRZYVcybTBZTGExMmtwcHZiKzF1U0F1TERUTXJrSXFJaUlpSXREUDFoZEYyK2FuZTRZTE1Ja2RyZDBOYVFXYVJBdzJFaTRpSWlJaTBmKzB5ak9hVmFXcHVaMlZ6dU1ncjB5OGlSRVJFUkVUYXUzWVpSb3VybkszZEJXbEYrdk1YRVJFUkVXbi8ybVVZcmJaclZMUXowNSsvaUlpSWlFajcxeTdEcUxadjZkejA1eThpSWlJaTB2NjF5ekFxSWlJaUlpSWk3WnZDcUlpSWlJaUlpTFE0YzJ0M1FFUkVSRVNrdVowdkxManFhMEtEZ2pFYU5WWWowbElVUmtWRVJFU2t3N24vNXorNDZtdmVmZTU1d2tOQzNhOFBuVHpHVC8vZjc2L3ArYXYvOVpiNzYvU3pXVHorbS8rcWM0N1JhR1RsUzI5d3ZyQ2d3ZjR1Zi9FMUxGNWUxOVFIa2JaT1lWUkVSRVJFT3FTZlBQd1lFeE5ITm5yZWtlU1QvUEtGUDlWcGo0K0o1ZFhmL0tGWittSTBHbm52RDM5MXY4N01Qc2ZQL3ZLY3h6bHYvTzVQZUZ1c0FPUVhGL0hVczc5cWxtZUx0RlVLb3lJaUlpTFNJZG50ZG13MU5ZMmY1N0RYMjI2MVdJaU83TlpzL1FrSkRISi9YVnhXV3VkNGNFQWdQbFp2QUJ3T1I3TTlWNlN0VWhnVkVSRVJrVlpSWmJOeE5qK1h2S0pDU2lyS0tLMG9wN3FtQnJ2RGdkMWhwMCszSGt3WjJ2aklaa09lZitkMW5uL245V2JzOGZVcExDbDJmMTFTVmxibmVGRnBDVlhWMWJWZjF4TldSVG9haFZFUkVSRVJhUkVGSmNXa25NM2t6UGtjc3ZKeU9GOVV5SlcyRHo5MTdneERZK01KOWcrNHB1Zjk0SUZ2TW43NGlFYlBPNXFheksvLzhmdzFQYU9wbkU0bjkvejBhWSsyeTRzbFBmeUxuOXpRUG9pME5RcWpJaUlpSW5MRFZObHNKS1duc0QvNU9LZHp6MTNWdGY0K3Z2ajcrRjd6czgxbWM1T0svNWhOZFQ4U1oyWmZYVi9yRXhJWWlMK3ZIMTFEdy9tZnAzL002RUZEM2Nmc0RnY0ZSWVU4KzY4WDZOc3pocmYrOTgvVTJPMzgvcFcvODhDOE94ZzFhQ2daWjgvZ1pkYkhkZW00OUY4M1lLdXBvYmk0aFBDd1VBd0d3dzEvWGtGaEVha1pwNG5xMXBYdVhidmU4T2RkVkZwV1J0YTViQkw2OVcyVys5WFUxSEF5N1JRRDQrT2E1WDRpSWlMU2NlUVZGYkx4MEI2T3BxZGliMkQ5bzlGb3BHdElHSkdoNGZoNSsrQmpzZUp0dGVKcnRlSnRzUklaR283WlpMcm1QdnpwalpmNTB4c3ZYOU8xMzM3bVo5ZjgzSXVlV0hRLzg2Wk01M3hSSWQzQ3U5UWJjUGNmUDBxL1hyM2RhMXNualJqTnIvL3hQRC8vOW5mb0d4MURWazQyRVNHaGVGdXQxOTBma2JiRzRISzVyalE3b2swNmNOYldyUGRMVGMvZy9XV2Y4Wk1uSDhQYmFzWGhjRkJVWE9KeFRuQlFJQzRYRkplVU5IQVhDQXNOYWZSWnhhV2x2UG5CUjVTVWxqR29meHp6YjVuWklnSFk0WER3enpmZnBiQzRtSGt6YjJib3dJVHJ2dWVxZFJ2WmMvQVFpMjZiUzF4czcyYm9aZE1ONjI1cDBlZUppSWhJMHhTWGw3RnUveTRPcEJ6bjhvK1pKcU9SdUI0eDlPNFdSVlJFVnlKRHcvQ3FaMVN5T2Z6OEwzOWc3cFJwOU84ZDIraTVtZG5uK0dEVjUvem5vMDhTMU1RcHdlK3QrSlEzUDEzcXNZVkxRL2UrM21ENzI2ZCt4SmdodzY3ckhpS3R6VkJQNk5ISWFEMktpa3Q0NmMxM01GMzRUWnpENGVBN0R6MUFWWFUxLzE2OHBNSHJmdm5EcHhzOEJsQlFWTXg3U3oraDJtWmo3SWhFZHV6ZGg5M3U0UGJaTXpGZnd4UU1wOVBKMzE1OUE0ZkR3UThlKzZhN3YvVXhtVXpNbXpXZHQ1Y3NZOHV1M2ZUdkY0dlYwdlJBdDNuSExrNmtwdkh0Kys5eHQ0MGZOWUw5UjVKWXUza3JmWHYzOGxqM1VGUlN3aXR2djgvSVlVT1lPbUhjVmI4M0VSRVJhVjlzTlRXc1A3Q2JuY2NPMVJrSmpRcnZ3ckMrL1JuY3B4KytGNnJGM2tqN2p5WHgzZnNlcEVmWDJrcTRGVldWUFBSZlArYVYzenhIY0VBZ1ozTnorUDV6ditHUFAva3ZZcnIzSUR3a2xNaUlDQTRlUDhya2tXUHEzQzh6K3h5Yjl1NWk0WXpaRFg1K3lzbzV4ODdEQjFsdzh5MGU3ZEdSM2VvRTFzS1NZbFpzM3NEaWxaL3g1RDNmSUNmL1BLdTJiT1RKZTc3QnBNUlJMVEpRSWRJV0tJeGV3WDkrNzBrQW52M0xDd0JFZFl0MEIwNjczYzV6TDd6RW90dHVKUzYyVDZQM1NzL01ZdW5uS3dHNDc4NzVSRVZHRXRrbG5NOVdyK0dORHo1aXdkelpoQVFGTlhJWFR5ZlRUbEZXWHM2WUVjTXhtVXg4L3RWYURodzUydWgxaFVYRi9QSHYvMnJ3K0pBQkNkdzI2MmFQdHVLU1VySno4eWdzTG5iM016REFuK0dEQnJMbjRDRU9KaDFqK09DQjd2UHp6aGRRYmJOcG5ZT0lpRWduY0RvM200ODNyYUdndE5palBUNDZodW1KWTRnTURXL1IvcnkrN0VPY1RpZC8vZmt6bU0xbW5FNFhKZVZsN3BGYWg5TkpTWGtaRG9mVGZjM0xTOTduU1BJSlJnd2NqTjlsNjFSZmZQOU56dVJrYytmMFdRMCs4OURKNDd5ODVEMENmSDJaT1g2eXU3MndwSmd6dVRsazVad2pMZk0weDlKU1NENmRUbnhNSC83bnV6OW1XUDhCQUVSMzdjWXJINzNQUHo5OGwySDlCOUFuS3BxdzRCQjh2TDJKQ0Frak5ycG5jMzZMUk5xRVRwMFVxbTAySEE0SDFiYmFhYitWVlZVNG5jNHJYck4xMXg2aXVrWFNQYkoycldkanY3bHlPQnhzM3JtYnJidjJFQkljeE4yM3phV3d1UFlIOWFEKzhmajcrYkZzeFdwZWVXY3gweWFPWjhTUVFVMytiZGkrUTBjQVNMd2tCQUtNSFRHOFNkZlhaOGZlL2ZXMjkrblZrd05KUjBsSlMyZlU4SzhYMzQ4Zk5ZSjloNCt3WmVkdWhnNU1jSStPWnAyclhSUFJvM3Z6N2MwbElpSzFIQzdJSzNOUVhPV2sydTdDMmU0VzNIUk9SZ05ZelFhQ3ZJMUUrSnN3ZFlEQkw0ZlR3ZnI5dTlsOGVKL0hsTnllWFNLWk1YSTh2YnEyenVlQTc5My9DTjk3N3RlOCtkbFN2blhuM1kyZXYrdndBYllkMk1zUHZ2SE5Pa0gweTIyYk9IRDhLTDk5NmtmNGVEYzhxanRuMGxST3BwL2loZmZlcEhkVVQvcjFpZ0hnazNWZnNuamxjcXhlRnZwRTkyUklmQUtQTHJ5SDZNanU3bXRkTGhlSkF3WXh0UDhBRGg0L3lwNmpoMW01WlNQbjhuSnhPQjM4L2dmL2NXM2ZDSkUycmxPSDBZK1dyK0RVNlV6MzY3Ky9YanVGNGpzUFBRQ0EzVjUzc2YyUjR5Y0pEZ3AwYjBSOGVVbnVTNlZuWnJGcS9VYk81eGN3cUg4Y2M2WlA1WGhLR3ArdC9vb1pVeVl4Sm5FWU1kRTllUFNCZS9sMDFaZXNXcmVCL1llVG1EcGhMSDE3eDF5eDcwWEZKYVJsbktaWGp5akNRanpYcXQ0OGVXSlQzbjY5R2dxanNiMTdZVEtaT0o2UzZoRkdBd1A4R1p3UVQzNUJJZVVWbFFUNCs5Vys5OU5abU0xbW9oVkdSVVNhVldtMWs4d2lCemFIRW1oNzQzUkJaWTJMeWhvSEJSVk9vb05OQkZnYi9oelIxaFdYbC9IKzJoV2N6Yzl6dC9sWXJNd2RONFZCZmZyUm1sbTdYNjhZNWsrZHdaSXZWekIrMkFpUDRIZTV5cW9xWG5qdlRRYjFpK2VXQ1ZNOGp1VVZGdkN2SmU4eGVlU1lKcTNaZk9yZUIwaytuYzZ6TDcvQVAzNzVQL2o1K0hMZnJmTVpNM2dZUC95Ly8rRllXZ3JIMGxMNDZNc1Y3bXRXLytzdGlrcEw2bXo3Y3RFSGYzcVI0SURBSnI1emtmYWxVNGZSaGZQbTRIQTRXTHQ1S3dlVGp2SFVOeC9FYXJGUVdWa0Z3SE12L0tQT05aVlZsZmg0KzdpRGFuMXJQYzltNTdCeCswNVMwelB3OS9OajRkdzU5TzlYdTNoK2NFSThSNDZmWU0ybUxZU0hoUkxicXlmK2ZyN2N2K0IyRGlZZFkrM21yU3orWkRuaFlhRWtEaDdFZ0xoKytQdlZMV20rLzBnU0FJbERCcm5iZkgxOENBcTh0bjI0THZMejljVnFyYnNXd21xeEVCdlRpNU9wYVJTVmxCQWMrUFVQeFZ1bVRzSHJrckxwcFdWbG5Nbk9KaTYyenhYWHNZcUl5TlVwclhhU21tOXY3VzVJTTdBNVhLVG0yNGtOTTdmTFFIbzZONXZGNjFaU1Zsbmhib3Z0SHMwZGs2WVQ2T3ZYaWozNzJqZm0zY0g2WGR2NWNQVVgvUGloUnhzOGIvbkd0UlNYbHZMN0gvek1ZM2FhMCtua0Q2KzloTlZpNWJ2M1B0aWtaM3FaemZ6eXNlL3k1TE8vNHZtM1grY1hqMzBYcTVlRkFEOS9BSSsxby9VVk5scjZsMy9pNzF2N3VhK3dwSmg3ZnZwMHZkdk9pSFFVbmZxLzdvc0wwTFBPWlFQZzQrMk50OVhxRHFQZi9kWkRBTHo0MnB2dWF5b3FxL0QxOGFiYVZnMVFaKytxVFR0MnNXbjdUb3hHSTJNU2h6RjUzQmlQaGU0R2c0SGJaOC9rNWJmZjQwUnlLckc5dnA3L1AzUmdBbkd4dmRtMmV5OTdEaDdteXcyYjZCSWVWaWVNT3AxT0RodzVpcStQRC8zN2ZsMGhidHJFOFV5Yk9QNjZ2aWMvZlB4YkRSNGJPakNCazZscDdEdDB4T001WHBkOUR3NG1IUU5na0xaOEVSRnBOZzRYWkJiVnZ6Mkd0RitaUlE3aXV4amIxWlRkZmNuSFdMNXRBNDRMUzV0TVJpT3pSazFnVE1MZ05sVjR4OC9IbDE4OThUMWlvM3Q2ckEyOTNNSVpzeGthbjBDUHJwRWU3YTh2KzVBaktTZjUvUS8rbzk0S3V4ZTNZcmxjdDRndWZPLytoM251dFplWW4zeUNRZjNpcisrTmlIUmduVHFNUW0xaG52eUNRZ0RPNWVUU3UyZTArOWlsbzM4QTFkVTJuRTRuUGo3ZWxKU1dBZFRaODJuWW9BRVVGWmN3YWN3b1FvS0RPSmFjVXU5eng0OGNRVUNBZjUzamZYdkhNSDNTQk1hTlRDVDlkQll4MFQzcVhIc2lOWTN5aWdyR2praDBqenllT3AzSnUwcy91Ym8zZndXUDNITVhVZDA4ZnlqMzZ4MURVR0FBK3c0ZFllTG9rVmpxcVNibmNEallkL2dJZnI0K3hQZHR2TERUdGFxeVZYT3U0UHdOdTM5VCtWcTlDZlR6eDl0aWJkWHBTQ0xTOGVXVmFXcHVSMlJ6dU1ncmN4QVowUFpuRXJtQURmdDNzZjdBYm5lYnI3YzM5MDZiVGErdURVK0RiV21YN3VVWjVCL0ErY0pDS3FzcUFUaVRtME5aUlFYWjUydW5GdWZrNTJIeDhzTFgyOGZqdW00UlhSZzFhQ2doZ1VFTTcxOWJtK05zYmc2ZmJWaURyNDhQVG9lVEZadlhOemg5ZHVyb2NVUjM2MDdmNkY0ZTdiTWV2L0lJNjRJZlBuSDFiMWlrSGV2MFlmUkVhaHBlWGw3VTFOVHcvckxQR0JEWGx3bWpSdFo3YmtWbDdRK3l5c29xenVYa0FsQlZYZTBPc3lIQlFRVDYrM3RVb3IxWVFiZXB2dnV0aHdnT0RNVFh4NGNCOGYzcVBjZGR1R2pJMTRXTGdnSURHVDlxUktQMzM3WjdMejdlM2g2VmIrc1Q0TzlmcDgxb05ESTJjVGlyTjJ4aSs1NTlUQmsvdHM0NSs0OGtVVkpheHBSeFkyN29GTjF6QmVmNTk4cm1DOS9YeTlmcVRYelAzZ3pvMVlkK1BYcGhiRU8vR1JhUmpxRzQ2c29GOXFUOUtxNXl0dmt3Nm5LNVdMVnJLOXVQSG5TM2RRMEo0LzZiYnlXNGlmdHl0cFFyN2VuNTR6OCs2L0g2TnkvOXRkN3ozdnJmUHpNMFBvR2g4Vi92eTI2eFdGaTJkclg3ZFhCQUlFOHN1ci9CWjEwZVJBRVcvL0VGOTlkbmNuUHE5T2UxMy80ZmZqNCtBQlNWbHZERWIzL1I0UDFGT29KT0gwYVBIRDlCNzU0OU9KbDZpanZuM01MS2RSdm8wYjMydDNzWHQzUzVxTEtxZHZydXErOHVkcmU5OXQ0SDdxOHZCc2xMZmUvUlJ4cnRnNjNheHI4L1dJSy9yeCtCOVlUQVN4VVdGWFBxZENZeDBUMElEUTUydDRjR0IzbE1uVDJYazB0UVlBQytGMzZnWGJSdDkxNThmWHl1ZVRwdjRwQkI3Tmk3bngxNzl6TjA0QUNDZzc1K3Z4V1ZsV3pjdGhNZmIyOUdKM2F1alprcnFxdlluM3lNL2NuSDZCSVN5cXhSRStnYjFWT2pwU0xTYktydEdoWHRxTnI2bjYzVDZlVFRiUnZZbjN6TTNkWXZxaWQzVDcybHpuS2x0dUR5UFQyYlMzaHdDS3YrK2FhN2F2Q1ZpbGhlTGl3NG1QLzQ1aE9FQkg2OWpaKzN4Y292SDY4dFd1VHY2OGN2SDMrYXlQQUl6QmQrbWUvbjQ4dC9mUE9KT3JQd1JEcVNUaDFHOC9JTE9KdWR3NjB6cG5FeTlSUXhQWHZ3L1VjZm9iQ29kdXVWaTFWMVgzM3ZBd3dHQTkwanU3cjNHWDEvMldlWVRFWVczVGIzaXM5b0xGd0NyTm0zbGVwcUczZk1udFhvRHpaMzRhTEJneG84eCtWeThlL0ZTNGlKanVLK08yOXY5UGxYdzJReU1YM3lCRDcrWWhWZnJGbkhmWGZPZDY4UFdibHVBNVZWVmR4Njg3UUdONFJ1TGo0V0t6RlhxSXpYVWlxcnF5bXJyS0Q4d3ZRZmdOekNBdDcrY2psRFl1T1lQMkVxWGlvOElDTE5RTnUzZEZ4dCtjL1c3bkR3MGFhdk9KcWU2bTRiR05PWGhWTnV4bVJzMjZPNU40TEJZTGltZGJHKzNqNU1IK001RU9EajdjMmt4RkZBYmVHamkxOWZaUEh5cW5PTlNFZlRxVDhsNzlwM2dKNVIzVDBDNDZWaE1DeTBkc3VVbno3NW1FZTd6V1lqSStzTWNYMTY0M1E2citvM1l6djNIZUJrYWhxTGJwdUwxV3JoYkU0T3UvWWZJQzYyVDZQYnVUaWRUZzRtMVJZdXV0SjZ6SUtpSXB4T0oxM0M2OTlndXFLeWtnM2JkdFI3ekdBd01HWGNtQ3YyWTBCY1A1Sk9KSE1pSlpYTk8zWXhlZHdZZGg4NHlMR1RLZlR1R2Qzb0ZPRG1FQmthempkbjMzSERuOU5VaGFVbG5NaEtaOWV4STV3dnJwMjJmU2oxSkFVbHhkdzNmUTcrUG5VcklvdUlpTFJsTlhZNzc2OWJTY3FaMCs2MnhMZ0IzRGIrSmkxSEVaRm0wYW5ENkxHVUZHYmROUG1LNTZ4ZXY0bHFtODFqSGVqaDR5ZXgyKzBjUFpuTTNKblRzZFFUUnNzckt2SHpyWjBpZXk0bmw0S2lJZ2JHeCtIajdjM3BNMmQ1KzZPUHVlL08rV1NlT1llZnJ5K3pwOTBFMUJZaXFxbXBJUzYyYnRnOG5wSktlVVVsNDBZbVhuRTladGJaMnVyQXZYclVMWDRFdGRPTnQremNYZSt4cG9SUmdIa3pwcE9UbDhlbUhic29xNmhnLytFa0F2ejl1WDMyekVhdjdZaENBZ0labXpDRTBmMEhjeURsT0N0MmJNWm1yeUVyTDRmMzFxN2drZG0zYTRSVVJFVGFqU3FialhmWGZFNUd6dGRGZlNZTUdzYk1VUk8wQkVWRW1rMm4vblE4T0tFL0ErTDZrWjZaMWVBNTNicDI0YlBWWDlHdlR3d0ovZnJpY0RqWXZuc3YzdDVXcXFxcTY3Mm1wcWFHRjE1N2d4RkRCek5qOGtUMkgwbGkzNkVqREl5UFk4aUEvZ0I4dHZvcjNsNnlqRy9jZFFlamhnMXhqNjZ1MzdLZHZQeDhIcnA3SVpGZElqenV1Lzl3N1JUZDRWZVlvZ3R3TXUwVUFMNiszdlVlRHdzSjRUc1BQM0RGZXpURzI5dkt2WGZjeHV2dmY4aStRMGN3bVV6Y2U4YzgvSHc3OXdpZzBXQWdzVjhDVWVGZGVQdXJ6eWtwTHlNckw0ZFB0NjVuNGVRWnJkMDlFUkdSUnBWVlZ2RFdsOHZKdnFScS9mVEVNVXdlT2xKQlZFU2FWZnZiWmJrWnpaZzg4WW9qakJXVmxSdytkaHlBbFd0cjEwTnUyYldINHRKU3hpUU9kNS9uY3JsWXNXWTl4U1dsQUNTbnBXTzMyK2tTRmxidmZZY002TStzcVZQSXk4L242TWxrakVZait3NGZZZXV1UGR3K2V5Wm1zNWtQUC8yYzhvcXZONUl1dUZDNHFIZlBhRUtEZytxOUwwQjVSUVVwcDlJQldMdHBxM3VSZlhPejJ4M3NQNXhFZGJVTnFOM1NaZVAyWFpTVmw5K1E1N1UzWFVQQ2VPRG1XN0dZYXdzN0hFbzk2VEhOU1VSRXBDM0tMeW5pbFMrV2VnVFJXOGRPWm9xQ3FJamNBSjA2akRhMDFyT29wQVNBVjk1NW4vekNRZ2IxandOZ3k2NDliTm01bTVGREI5TWwvT3VnNlhRNjJYZjRDTm01dGR1OUpKMU14bXcyMGI5dmJJUFBIalZzQ0EvZHZaQ1JRNGNBY0RyckRKdDM3aVlrT0lqNXQ4eWdwS3lNcFordnhIbGhRK245aHk5czU5TElxT2lXblh0d09CeU1IRHFFMDJmT3NucjlwcVo4SzY3SzhlUlUvdlgydSt6WXU1L3VrVjE1Y05FQ2VuU0w1RVJLS3Y5NDR4MDJiZC9wcmp6Y21VV0doak5uN0NUMzYxVzd0K0s4UWI4Y0VCRVJ1VjVaZVRtODhzVlNDa3RyUHdjWmpVWVdUTDZaTVFtRFc3bG5JdEpSZGVwcHV2VnhPcDJzM2J3VmdPREFRQmJPbTRPWGx4YzV1WGtzL25RNVlhRWhUSnMwZ2JTTXIwZTV5c3ByUnpEOS9Qd29LU3NqT2UwVS9mdkZZclhXVnBTOXVNaS9wcVlHcjB0S29FZDM3K2IrK214Mkx0MjZkc0ZnTU5DM2R3eGpSeVN5WSs4KzloNDZRdUxnZ1J4TU9vYWY3NVVMRjJXZHkyYlB3VVAwNmhIRkxkT21BQzcySER4RVFWRVIweWVOcDJ0RVJJUFhOcWFtcG9ha0U4bnMzSGVBdlB6ODJncHZreVl3ZHNSd0RBWUREOTI5a0YzN0Q3SnArMDQyN2RqRnRqMzdHQkRYbDBIOSt4TVRIWFZWUlo0NmttRjkrN1BsOEg3T0Z4ZVNXMWhBU3RacDR1clpkMHhFUktRMUpXZGxzSGo5S21yc2RnQXNaaS91bVhZTGZhTjZ0bkxQUktRalV4aTlqTkZvWk1xNE1SeElPc2JDdWJNeG1VeWtwR2Z3OFJlcjhES2J1UHUydVhpWnpYaGRuSDU1OUJnRmhVVVlEQVlpUWtQWnRtY3ZUcWZUWXdUejRuNmdYMjdjeklDNGZoN0J6T1Z5a1p4MmlvS2lJbzhxdEZNbmpDVW9NSUNSUXdkejdHUUtGWldWakI4MW9zRlFWMUJVekVmTFYyQXdHSmcxZFFvQXQweTdDVDgvUHpidjJNVXI3eXdtNU1MMDNyS0tjajcvY20zdHZReGY5OFBwZE9KME9yRTdIUFNOaVdGUS96aE9aV1p4N0dReXg1SlRzZGxzbU0xbVJnOGZ5b1RSbzl3Rm1xQzI4TkdZeEdFTUdkQ2ZIWHYzcytmZ0lRNGRQYzZobzhmeHRscnAzVE9hWVlNR0VCdlR1WUtZMFdCZ2RNSWdWdXpZRE1EUmpGU0ZVUkVSYVZNT3BCem5reTNyM0xOMy9MeDllR0RHWEtMQ3U3Unl6MFNrbzFNWXJVZDgzMWppTDB5eFBYVDBHSit0WG9PL255LzNMN2pESGVoNmRJOGtPQ2lRVmVzMkFqQnk2R0NzVmd0REV2cGpOQmlJaWY2Nmt1M1FRUU00bXB6Qy9zTko3aUpFbDR1TjZjV29ZVVBjcjAwbWsvdjF2Z3RUZEljUGFuakxsS1RqSnlnckwyZldUWk05cGhCUEdqT0t3UW54SERoeWxQVE1MT3gyT3paYkRZZVBuOERoY0RSNHY1RkRoM0FpSlkyUFY2d0NJRERBbi9FakUwa2NNZ2hmSDU4R3IvUHg5bWJxaEhGTUdEMlN3MGVQY3lEcEtPZHlja25QekdMNjVBa05YdGVSeGZlSVlRVzFZZlQ0NlZPNFFPdHVSRVNrMWJtQUxZZjM4ZFdlN2U2MmtJQkFIcHA1RzZHQkRkZW5FQkZwTGdxampZanBHVTJQYnBIY01lY1dnZ0lEM08wV0x5K2VmUGdibEphVll6UWFDZkQzQTJyM0pwMHlmcXpIUGF3V0N3L2Z2WkNpa3BJTEJYOHVYVGRvd05mSHgzMzk1UXFLaWtqUHpLSjN6MmgzRUs3UCtGRWpzRmdzakJvK3RNNng0TUJBYnJxc1Q1ZTZ1QzdWM2FOTE5uUXVMaTBsSWp5TTJGNDlyMnFUWjR1WEZ5T0dEbWJFME1HY0x5akFibmNRSEJqWTVPczdrcENBUUh5OXZhbW9xcUtpdW9vcVd6VStGbXRyZDB0RVJEcXhHcnVkejNkc1luL3lNWGRidDdBSXZqRmpydmJHRnBFV1kzRGRxSEtyTjlDQnM3Ylc3b0swc21IZExhM2RoYXZ5OTA4V2sxT1lEOEIzYjcrWExpR2hyZHdqRVdsdld1TGZ2b3JLU2paczNVRnM3MTdFWDdMZmRVRmhFUUVCL25pWjIrYnZzUGNmVHFKWGp5aENRNEtiZkkzTlpxT29wTlJqTnRGRkxwZUxuZnNPa0JEWGw2Q0FnSHF1Ym40dCtlOWFYbEVCaTlldkpxK293TjBXMnoyYWU2Yk54bnBKYlFzUmtlWmtxR2RrcTIzK3F5TFN3ZmhZdng0SkxhK3ViTVdlaUlqVVdyMStFNlhsWmN5YmVUTldTMjBReXNzdllOL2hJN1VGOHk2RVVZZkR3YnRMUDhGb01qSjN4blI2OVlocThKN1ZOaHNuVTA5ZFY3L0NRMFBvMXJWMnJXSmxWUlVGaFVWMXpvbnFGdW4rT3V2c09WYXNYWS9MNVNLNmV6Y1Nod3hpUUZ5L0syN2RCbkF3NlJpck4yemlydHR1OVFqZUFDbW5NbGl6YVF0K3ZqNE1UdWgvWGUrbkxYRUJCNUtQOC9tT2plNUNSUUNKL1JLWU4zNEtKdU9WdjJjaUlzMU5ZVlJFUktTVHNkWFVjQ0RwS09HaEllNGdDbkErdjNha0xPS1NmYkpOSmhPMzNUS0RUMVoreWR0TFBtYnNpRVNtVGhoYmI5Z3JLeXZuMDFWZlhsZmZSZzhmNmc2amFSbW5XYlppZFoxemZ2NzBrNWpOdGMvdjBiMGIzMy8wbXh3K2Rwd0RSNDd5NmFxdldMdDVHOU1tam1QSWdJUjZuK0Z5dWRoOThCQ2hJY0hFOWVsZDUvak9mZnN4bTAzNGVIdHo2blJtdmZmbzNUUDZXdDlpcXlnb0tlYnpIWnM4OXJ6Mk1wdVpOKzRtaHZXTmI4V2VpVWhucGpBcUlpTFN5U1FkUDBsTlRRMGpobmp1SDVtZG13ZEFaRmZQcmNCNjlZamkwUWZ1WWVubks5bXhkeDg5bzdvUkY5dndWbU1QTFZwQWRGVDNxKzdYczM5NW9kNzJSKzY1Q3g4Zkg1Sk9uR1RqdGgxMWp2djcrVEp1WkNMalJpYVNuSGFLbmZzT0VCelVjSjJDWThrcEZCUVdjZnZzbVhYcUladytjNWIwekN3QUZuK3l2TUY3L1BLSFR6ZmxMYlU2dThQQjVzUDcySHhvTC9aTENoZDJDUW5sN3B0dUlTSTRwQlY3SnlLZG5jS29pSWhJSjdQMzBHRjh2TDBaMUQvT28vMU1kZzdlM2xiM2xtU1g4dlh4NGY0RnQ1TnlLdjJLUVJTZ3VMUU0zNExDWnV0dlVHQWcvbjYrSHRYY1gzanREWXBMU3V1Y08zSE1LQjVZZUVlRDkzSzVYR3phc1l2SUxoRU1qSzk5Lzh0V3JDWThMSlNKbzBmeTFjYmE2dWRqUnd4bjVDVlY3cUYycEhiRm12WDB1R1NmOExiSzduQndLUFVFbXc3dG82QzAyTjF1TkJnWU8yQUkweFBIdHRrMXdDTFNlZWlua0lpSVNDZHpjUVQwdVJkZXF2ZDRReU9VOWZuT1F3OFFGdW81dXZiSnlycFRhNXZicExHanNWVjdGblg2OGtLUXZGUkJVWkZIdU41L09JbnorUVU4dEdnQkJvT0J0SXhNa2s2Y1pFemlNUFlkVHVKY1RpNlJYU0xZZHppSkVVTUhFeEpVVzhtK3BLeU1qZHQyNG0yMU1uL1dqQnY3NXE1RGxhMmEzY2VUMkg3MElHV1ZGUjdIZW5YdHh0eHhVK2dhVXJkb2s0aElhMUFZRlJFUjZXUW1qaGxWcHkwbkw0L2t0SFQ2OWVsTjE0andKdC9MeDhlN1R0dmNHZE05N25FbU81dnMzTHc2MDRMM0hqcE10eTVkNkI3WkZZRFgzdnVneWM4ZE5uQkFuYll2TjI2bXVLVEUvZnBzZGc1dmZyaVVNWW5EbURaeFBCV1ZsYXpmdXAyQjhYRkVSM1hINVhLeGR2TVdmSDE4R0RLZ1AyOStzSlRZWGoxWk1HOE9yNzZ6bUNXZnJlQ2h1eGRndHp0NDcrTlBxYXF1NXA3YjUxMXhxN1hXNEhBNk9IWHVETWN5MGppWWRoSmJUWTNIY1Q5dkgyYU5tc0RRdnZIYTUxcEUyaFNGVVJFUmtVNm12cjJuUC85cUxRQlR4b3lXVW9nQUFDQUFTVVJCVkkwaHNrdEVuZU5YSXl3azJGMkVDR3JYYUI0NGNwUzVNNlo3bkhmZ3lGSDh4L2k1ei8zNTAwOWlOTmFOUzgrLy9GcVRuNTJSZVFhbzNTZDd5Zkl2TUJvTTdtbkYyYmw1VkZaVmNTdzVoV04vVFhIdnN6MXY1czFVVmxYajUrdkx2Rmt6c0hoNWNkZHR0L0xtQngveHprZkxxS3F1cHJTc25JVno1N1Nad2tXVnRtclN6bVp5TkNPTms1a1pWTmZVM2ZvbjJEK0FDWU9HazlndlFWTnlSYVJOMGs4bUVSR1JCamljRGtvcktpaXRLTWZ1ZERSK3dRMTFmUUh4U2x3dUZ5bW4wdkh4OXI2cVVkRUdHUXdrblRqcGZubStvTFpLNzZWdEYrWGxGM2kwZHcwUEp6ek1jeS9taHhZdHdOZkhoNlNUeVd6YXZoTmJqWTNuWG5qVjQ1eUxCWVZLeXNwSVRjOWc5ZnBOVkZaVmMvZjh1ZlM0c0JWTVRIUVA3cDQvRHo4L0g1d09KMjkvdEl6dVhic3dkR0J0MWQzSEg3emZYYVUzUERTRUFmSDkySGZvQ0FCalJneW5YNStZNi9tdVhEV0gwMGwxalkzU2luSnlDdk5yLzFkUSsvL0Y1V1VOWGhjWkdzNmtJWWtNN0JXTDBXaHN3UjZMaUZ3ZGhWRVJFWkZMRkplWGNqZ3RoYU1acVp6Snk4SFYyaDI2NE01Wmo5NndlNTg2blVsWmVRVVJZV0hzTzV6VTZQbCt2ajcwN3h2YjRIRUQxTHNsUzMxdEoxSlNPWkdTNm41OTAvaXhUTHdzaklZRUIrUHY1NHVmcnk4QVpwT0ptVk1tQWJCeHgwNGNEcWZIK1I5OCtqbG1rNGw3NzdqTlkxOVVvOUhvRHBUTHYxd0R3SzAzVDNNZnZ4aEV6K1hrc25yOVJyTE9aUlBaSllMcWFoczc5KzRuSXpPTENhTkdFdCszVDdPR3ZPemNUUDZ3YVNOMmh3T1gwNFhUNWNMcGNycEhicHNpUENpWWhGNTlTT2paaDZpSXJwcU9LeUx0UXJzTW8wWURPTnZLcHdOcGNmWE00QklSdVc0VjFWVnNQTENIWGNjUDQ3aUtFTkFSSEV3NkJrQmVmajRyMTY1djlQeHVYYnZVRzBaZEY2Szd3V2p3MlBwazNaWnRiTnU5dDg1MktNLys1UVVtamhsVjc3VGhLekVhVFl4T0hJYkw1V0xONXExRVhCSmVqVVlqVHFlVCt4Y3RJT3JDaU9qbFRwODV5OEdrWTB3ZU44WmpGRFk3TjQrdHUvWndMRGtGbzlISWhORWptVEp1RERWMk8yczNiV1gva1NTV2ZyRVNQMTlmQnNiM1k4U1F3WFdLTjEyTGd5ZTJVVjVaZVZYWEdBMEdmS3pleEVSMloyVGNRUHBFUlN1QWlraTcweTdEcU5Wc29MSkdhYlN6c3ByMXo2MklOSzlUNTg3d3dmcFZWRlJYZWJTYlRTWUNmUDN3OS9iQlpESzFVdTl1ckxMeWNvNGxweEFjRkVoWVNBaVZWVlY4ODk1RjlaNmJrWFdHdDVkODNPQWVvaGRIS00wdDlMMDZYMUNJMCtta1c1ZXYxNmZHeHZRa09TMmRncUxpZXNPb3JhYUd6NzljUTJTWENDYU9IdWx1LzJ6MUdnNGRQWGJoSHIyWU1YbWlPNmhhTFJibTNEeVZ4Q0dEMkxoOUo4bHBwOWkxL3lCREJpUTB5L3NJRGdpanZLS2s4Uk12NFhTNUtLK3FKQ2s5bGFUMFZJTDgvT2tWMlozZWtWSEVSOGZnNytQYkxIMFRFYm1SMm1VWURmSTJVbG5UMm10M3BMVUVlV3Y5aTRnMG43MG5qN0o4KzBiM2xFaWowY2l3dnYwWjNMc3Z2YnAyYjdGZzFaZ0RaK3NXcUdrT08vYnV4K2wwTW1yWVVFS0RnL25nMCtXY1BuT0dubEZSSHVlNVhDN1diOTJPMld4bTNJamg5ZDZyMmxZTndDdnZMSzczZUgxYnhtelp1WnN0TzNkN3ROMDhlUUpqUnlTNlh6ZFV3T2owbWJNQTlJcit1cTlkSXlJb0s2OWd5NjdkREl6djV6R2QxdWwwc216RktncUtpaGszTXBIdGUvWlJYRkpLWVhFeGs4YU9vcXE2aXBqb2FLSzdkNlBHYnVkY1RtNmRaMDRlTzVyQkNmR1VsWlZmZDZHbmkwWU51NWt4RldtVVYxZmhjdFpPejNXNmFxYzdPMTFPS3FxcktDd3RvYUMwbU1MU1VoejFyRjh1TGkvalVPcEpEcVdleEdnd0VOczltcUd4OGZUdjFSdUwyYXRaK2lraTB0emFaUmlOOERkUlVPSEU1dERvYUdkak1Sbm80dDgyUGhpS1NQdDNORDJWVDdkK1BTMjFYMVJQNW82YlFraEFZQ3YycXVXVWxaZXo5K0JoZkgxOFNCd3lDQyt6bVI3ZHU3Rml6UWErZGYvZEhoVllkK3pkVDliWmMweWZOSUVBZi84RzdsZTdyK1Z0czI3R1pESng5R1FLSjFKU3VXUE9MQUNPbmt3aDVWUTZzNmZkaEpkWDNZOGdObHNORm91WE8rUzVMdnd6Ly9EZEMvSHg5bllYTUxyb1JFb3FScU9SMkpoZUh2Y1pPMkk0eTFhc1p2dWVmVXk0WlBRVElQMTBGZ0RiOSt6RDIyb2xPQ2lROE5CUWVrWkYwVE1xcWtsN3JQcjUrdkxEeDcvVjZIbE5aUVNHOWUzZnBITmRMaGNsRmVVVWxCWno5bnd1NmRsbnljZzVSOVdGWHdSQTdhaHA4cG5USko4NWpjWHN4WUNZV0NZTUdxYjlSVVdreldtWFlkUmtnT2hnRTZuNTl0YnVpclN3NkdDVDFveUtTTFBJTGpqUDBzMXIzSy9IRHh6S3pGRVRNQm82encrWk5adTJVR08zTTIzU0JIZnduRE45S3ErLy95SExWcXptcm5sek1CZ01uRWhOWTkyV2JjUkU5MkJNNHJBRzcxZFlWSXlYMmV5ZXZwcVhYOENKbEZRR3hzY0J0ZFZzWDNyekhjNmN5K2JXR1Y4WERzcklPc09tN1R1eDJ4MDhjdTlkN25hN3ZmYmYrWWp3TUt3V2k3dUEwY1ZublRxZFNiOCt2ZkgxOGZIb3g0QzRmbXpkdFlkTk8zYlJ1MmUwZXg5VG85SEl3dHR1eGRmYm01Q2dJTHk5cmZXK2ozNTllak55Nk9CNmozM3gxYnBXWFZOc01CZ0k4dk1ueU0rZjNwRlJUQmcwSEtmTFJXNWhQdW5aWnpsMk9vMzBjMmZjaGJkczlob09wQnpuUU1weDRxSjdNWG5JQ0hwMjZkWnEvUmNSdVZTN0RLTUFBVllqc1dGbU1vc2NHaUh0QkN3bUE5SEJKZ0tzbXFJckl0ZlBCWHkyYlFNMUY4TE9zTDd4ekJvOXNWTVZnRWxKeitESThaTjBqUWhueEpCQjd2WXU0V0hjZXZOVVBsMzFGWXVYZlVaOHYxaFdyZHRJV0dnSUMrYk92bUlWMlhPNXVRUUZOanlxN09mcnkyMHpiK2JEejc0Z3dOK1BxRzZSYk5tMWg4d3paN0ZhTFF6cUgwOTF0UTJyMVFKQWVVVUZCb01CcThWUzUxNGJ0dTNBNVhMVk8yWFlZREF3ZS9wVTN2cHdLUjk4K2prUDM3MlFrT0FnQUdKNzlXejBleE1VRUZCbnRQVWlMeTh2SE5YVjlSNXJMVWFEZ2NqUWNDSkR3eGs3WUFnbDVXVWNQcFhNb2JSa3p1WG51Yzg3bVpuQnljd01lblh0enF4UjQra1IwYlVWZXkwaTBvN0RLTlFHMHZndVJ2TEtIQlJYT2FtMnUxUmx0d014R21xTEZRVjVHNG53TjJIcVRKOFNSZVNHU2pxVlFsWmVEZ0NoZ1VIY05uNXFwd3FpcFdYbExGKzlCcVBSeU53WjArc0V6TUVKL2FtcXFtYjFoazJrWnB3bU9DaVFCKys2RXg5djd3YnY2WFE2U2MvTUlqNjJ6eFdmSFJmYmgxdW0zY1NxZFJ1QTJzcTg4MitaUVVLL3Zwak5uaDlMQ29xS0NBb0lxSE9QRTZtcEpKMDRTVnhzbndhTEtVVjM3OGJFTWFQWXZHTVgvMTY4aEh0dW4rY2VJWFhmdjdDSTAyZk9rbm4yTEw0K1BreWZOT0dLZlc4dkF2MzhtVEJvT0JNR0RTZTc0RHliRCsvanlLa1VYQmZtUFdma25PWGx6ejlpV045NFpvd1lSNEN2WHl2M1dFUTZxM1lkUnFGMnltNWtnSW5JQUswakZCR1JwdGx5ZUovNzYrbkR4N1NaSWtVdG9jWnVaOGxuWDFCZVVjR015UlBwMXJXTHgvR3E2bW9PSEVsaXg5NzlBSGhiclJRVmw3RDh5elZNR2pPNlRxQzc2R1RhS2FxcXF1blR3TWlqdytIZzFPbE1qcWVrTW1QS0pQejlmRm0rZWcwRlJVWGs1UmZRUGJLVXNCRFBiVkl5ejV3aklqeTB6cjNTTWs3ajQrM043R2xUM0cwWGc5YWxwb3diUTNGSktjbHBwMnJmUjBrSmg0OGU1MHgyRG1mT1pWTlpWVnM5MldnME1tSFVpQ3Q4MTlxdnlOQnc3cG95ayttSlk5aDI1QUQ3a285aGQ5UVdRRHFRY29LajZXbE1HVGFTQ1FPSE5ldmVxU0lpVGRIdXc2aUlpTWpWS0NvcjVleUZxWXQrM2o0TTdOMjNsWHZVc2o3ODlIUE81dVF3WkVBQ1l5NU1jYlhiSGFSbG5DYnB4RWxPcEtaaHQ5dUo3QkxCL0Z0bTFrNmwzYm1ibmZzT2tKeVdUcmV1WFJnUTE0KzRQcjNkZTJ3Nm5VNDI3OWlGMVdMeEdCbTExZFFBOFBFWHEwZzVsWTZ0cGdhVHljU015WlBvM3plV3FNaXVyTm0wbGUxNzlyRnQ5MTVDZ29PSTd0Nk4zajE3RWhFV1NrRlJFWWxEQmxKVlhZM0Z5NHZ6K1FVQVRKODBnYUVEQjJBeW1UaDk1aXcrVnF1N3NxNjMxWE5LNzIyemJpYS9vSkRRa0dDeWMvUFl1SDBuSnBPSkh0MGk2UlhkZzU1UjNlblJMZEpqVkRZN041ZHR1L2ZXKy8ycnJLckMwQTdYRlljR0JERjMzQlFtRFVsazllN3RIRG1WRE5TdUtmMXF6M2FPWjZTeFlQSU1RZ09EV3Jtbkl0S1pLSXlLaUVpbmNpSXozZjExWEhTdlRsV3dDQ0FzSkJpTGx4ZHpaMHpqekxsc3R1emFUZnJwTFBmNjJkaGVQUm1WT0l5K2w2eVpuRFp4UENPSERtSExydDBjT25xTXRadHpXYnQ1SzZFaHdYenIzcnV4MWRSUVVsckd5R0ZEUEVMZDZhd3pBS1NjU3FkZm45NGt4UFdsVDYrZVdMeHF0eG9KOFBmbmpqbXptREorREFlVGpuRThKWlVqeDA4eVlzaGdqcDVNeG1Bd2tCRFhqNCtXcnlBOXM3WUtia3gwRDN4OWZPZ1o1VU5sVlJWdmZialUvVHd2czVtNGVxWUpYd3pOa1YwaWVHRGhIZlRvMWcyenVlSFI4S3h6MldTZHkyN3crS1dGbE5xYklMOEFGdDAwa3pFSmcvaGl4MmF5Qzg0RGtKbVh3OTgvWGN3dG95Y3lNbjVncDVxMkxpS3RSMkZVUkVRNmxmemlJdmZYVWVHZHI0RExqQ21UTUJnTUdJMUd1a2FFVTFwV1RuQlFFQVBqK3pFNG9UOUJnWFhYYUFJRUJ2Z3paL3BVYmhvL2xnTkhqbkxrK0FsbVRaMkMxV3JCYXJWdzEyMXppSXlJcVBPc3ZQeDhoZzRjNExGTnpPVkNnNE9aT21FY1V5ZU1vOXBtdzJxeDBEVWlnZ0IvUDRJQ0FwZ3lmaXlEQzR2dzhqTFRyM2VNK3pvZmIyL20zRHdWaDkyQjBXU2lUODlvZDZHaWhzUkU5N2ppOGFqSVNCTGkraksyZ2IxVVAxNnhDcHV0NW9yM2FBOTZkZTNPRTdjdFl0dVJBNnpkdHdPSDAwbU4zYzd5YlJzNGNmb1U4eWRNSTZBZGgyNFJhUjhNcnZvV1dZaElzM3A5NVRMU3MydW5rRDB5KzNaNlIwWTFjb1dJM0NpTDE2M2thRVlhQVBkT20wMUNyeXNYM0drckRweTEzWkQ3T3AxT3JSVnNBNFoxcjFzeHVLVmtGNXhuNmFZMTVCVG11OXQ4cmQ3Y052NG1Cc1RFdGxxL1JLUmpNZFN6eGtILytvaUlTS2RTVVYzbC90cmJVdjgrazUySmdxaEVob2J6K0x5N21EQm91SHQ2YmtWMUZZdlhyK0xqeld1cHJtbi9JOEVpMGpicFh5QVJFZW04dERCT0JBQ3p5Y1NzVWVONWVQYnRCUGw5UFZYN1FNcHhYdnJzQTNmUkx4R1I1cVF3S2lJaUlpSUE5STZNNHFuYjcyRm9iTHk3cmFDa21GYysvNGl0Ui9iWHU0V09pTWkxVWhnVkVSRVJFVGR2aTRVRmsyOW00WlFaV0M5VVBuWTRuYXpldlkyM3YxcE9XV1ZGSy9kUVJEb0toVkVSRVJFUnFXTkluemllbkg4UFBTSytyanFkY2lhVHYzK3ltT1NzakZic21ZaDBGQXFqSWlJaUlsS3ZrSUJBdmpYblRpWVBHZUZlWWwxZVZjbmJYMzNPc2kzcnFMeWtJSmlJeU5WU0dCVVJFUkdSQnBtTVJtNGVNWmFIYnBsUGdLK2Z1MzEvOGpIKzl2RjdIRDZWakZhU2lzaTFVQmdWRVJFUmtVYjE2ZGFEcCtiZnc4Q1l2dTYyOHFwS2xtejRramRXZmtKV1hrNHI5azVFMmlPRlVSRVJFUkZwRWw5dmIrNmVPb3Y3Yjc2VlFEOS9kL3VwN0RPOC9QbEhMRjYza3ZQRmhhM1lReWt1TGVWa3hxblc3b1pJazVoYnV3TWlJaUxTT0tNQm5Kb0wyU0VaMitGK3QvSFJNY1JFZG1mdHZwM3NPbjRFcDlNSndOR01OSTVscE5HM1J5OUc5eDlFdng2OU1CcmEzaHQwT0IzWWJEVlUxOWlvdHRtb3JLNmlzcXFLOHNwSyt2U0lKalFvbUdxYmpkeUMvT3Q2VG5Sa04vZlhwOCtkWmZtR05TUU9HTVM0b1lsMXpyMTRmTkV0YzRrSUNhMXozT2wwOHNjM1htYjBvS0ZNSFQydXdXZHUyYitidjczN0Jxdi85ZFoxOVYya0pTaU1pb2lJdEFOV3M0SEtHcVhSanNocWJudGhyU21zWGhibWpKbkUySVFock4yM2s4T25rZ0Z3QWNsWkdTUm5aUkRzSDBCaXZ3VGlvMk9JREEzSDBFTEJ0S3lpbk8vKzdoa2NUZ2NPcHhPN3c0N2Q3c0J1dDJPejE5VFpMOVZnTUdDMVdQQ3hldlA0b3Z1WU9tb2NKOUpUK2VuLysvMTE5ZVBTUVBqcXg0czVmZllzRDh5OUE0ZlQ4Zld6TVdBMEdubmxvL2ZKTHk0a05Dakk0emlBeVdqQ1lEQVFIaHpDYzYrOXhPbHpaM2xvL29McjZwdElXNkF3S2lKTjRuQTZ5UzB0b3FpeW5HcTdIYWZMMmRwZGtoWmtOQml4bXMwRSsvalJKU0FZazFHclBGcGFrTGVSeWhwSDR5ZEt1eFBrM2I3L1BvVUdCbkhYVFRPWk9IZzQ2dy9zNWtSbXVqdnNGWldWc203L0x0YnQzNFcvank5OW8zclNMNm9uM2NMQ0NRa0l1bUUvUy94OS9YaDA0YjBZREdBMm0vRXltL0V5ZTJFeG04a3ZMdUxYLzNpZXQvLzN6MWd0VnF3V0MxYUxwVTVRSGhLWFVHZDBzYXlpZ2dVL2ZJTEZmM3lCa01BZ0FHWTkvaUN2L3VZUEhxT2dsOXV3ZXdjN0R4MEFZTkZQbnZJNDV1Zmp5OVAzUDhTdUl3Y0JtUE9kUitwY2YvRjUzN3J6YmtLRGd2blhrdmV3ZUhseDc1emJydjZiSTlLR0tJeUtTS05LcXlySktNakY1ckMzZGxla2xUaGRUaXByYkZUVzJNZ3ZMNlZYYUJjQ3ZIMWF1MXVkU29TL2lZSUtKemFIUmtjN0VvdkpRQmQvVTJ0M28xbDBDNHZndnVsektDb3JaYytKSlBhZVBFcDVWYVg3ZUZsbEJRZFNqbk1nNVRoUVc2VTNMRENZaU9CUXdnS0Rha09obHdXcmx4Y1dzeGNXTHk4aVE4UHh1OHFmTlpuWjUvajJNejlyOUx4di9OZVBybmg4OWIvZXd1NXdrRi8wOVJyWWlzcmE5NU5Ya0krdHBzYmRmcjZvQUl1WGw4ZjFYY1BDQVVqSnpPRDV0MS9uUDcvOUpNTVRCdkxFYjMvQkhkTm5zV2pXclFDY09wUEpELy92ZjdoOTJreStjL2NEL083bEZ3bnc4K2U3OXo2SXNaNndmc2YwV1hRSkRXZDR3Z0NnTmd6WDUvSjJQeDlmUG43K24xZDh6eUl0emVDNmZKNkNpRFM3MTFjdUl6MzdMQUNQekw2ZDNwRlJyZHlqcGl1dHFpUTU3MnhyZDBQYW9INFIzZHRsSUczWGZ4K3JuYVRtNjVkQ0hVbHNtSmtBYS9zZUdXMkkzZUhnWkdZNko3TFNTYzQ2VFZsbHhWWGZ3OS9IbHgvZDlTQm1VOU1EdTlQcHBMaXN0TUhqWjNKeitQRWZuMlh4SDErNDRuMUNBb09hSEd6cnMvcGZiMUZqdC9QUUwzN016UEdUZUhqK1FnRDJKQjNtMWFXTCtldC9Qb1BWeThMSmpGTXMrWElGLy9ISTQzaVp6UlNYbGZLTHYvMlJwKzk3bVBpWVB1NzdGWldXa0gwK2ovNjlZejJlazVsOXp1UDF4ajA3ZUh2NU1sNzl6Ujg4Mm8xR0ExRmRJcS9wdllnMEIwTTk4L1ExTWlvaURYSTRuV1FVNUxaMk42U055aWpJSlNFeVdsTjJXMUNBMVVoc21Kbk1Jb2RHU05zNWk4bEFkTENwd3daUkFMUEp4SUNZV0FiRXhPSnl1VGhYY0o2VG1lbGs1ZVdRVzFSQTBSVUM0MFZsbFJXVVZWWVE3Qi9RNU9jYWpVYjNGTnJMMTE0Q2xKU1ZBUkRvNzEvbkdOU3V6N3pjeGVtNlRabW1lMm1BOVRLYitkM1RQNkYzajJobVBlNDUwbm43OXg3emVNYVdmYnM5WG4vdjk3LzJtQ2E4ZU9WeWxtOVl3eE9MSG1EZVRkUGQ3WmRQRDc3WXJ5dE5HeFpwS3hSR1JhUkJ1YVZGbXBvckRiSTU3T1NXRnRFdHFHN1ZSN2x4QXF4RzRyc1l5U3R6VUZ6bHBOcnVVcFhkZHNKb3FDMVdGT1J0Sk1MZmhLbDkxaTI2SmdhRGdlNWhFWFFQaTNDMzJXcHF5Q3N1Sksrb2dPTHlNbXcxRjZyYjF0UzR2KzdkTGVxcWd1aWxHaHZWckc5dEpzQ0tsLzVkYnlDOVZyMTdSTHUvZnZtWjN6Y3BKTmJYOTI4dnVJZnl5Z3BlZlA5TlVyTXllUHEraDVxMW55S3RRV0ZVUkJwVVZGbmUybDJRTnE2b3NseGh0QldZREJBWllDSXlRQjlFcGYyeWVIa1JGZDZGcVBBdU4vUTVseGNodWhqMExtOC9tNXZESTcvNmFiMzN1SHo5NVQwL2ZkcmpkVk9uOHY3Z0Q3L0JhR2g4Tkx5K0lvRm1rNGtmUC9Rb1ljRWhuTXZMYmRKOVJObzZoVkVSYVZDMVhhT2ljbVg2YjBSRTJycTdmdlNreCt1TFFhOXVlOE5URE43NjN6OEQ0SEE0K09lU2Q3bHZ6bnozZE5qTG5jM0w0ZWQvK1VPOXg1Ny8yVFBYUERKNjBjUHpGK0p5dVRBWURBMFdMNEw2Q3h2TkdEZVJueno4V0Qxbmk3UU9oVkVSYVpDMmI1SEc2TDhSRVducmx2ejVIeDZ2THdhOXk5dnJHeG50M3FVTDd6NzNQT0VodFROQVZtN1p3TjZqUjNqazlydmMxWEl2Rng0U3dydlBQVi92c2VzWkdiMG8rM3dlbFZWVjlPNFJYYWRJMFpJdnYyRDExazM4OXhQZm8yZTN1c1haL0h6YVg5RTU2ZGdVUmtWRVJFU2t3N3E4aUpIVDZheS8vYklBZUtWUnh5ZCsrNHNtUGZ2UkJmZXdjT1ljOSt2bUdCbGRzWGs5UzllczRxTS8vOFBqWHJrRitXell0WU1aNHlZeVlmaElBUGNJcWtoYnBUQXFJaUlpSWgxV1E0V0tHbXEvNlBKUnh4ZmVlNFBTOG5MKzY5R25QTnFyYmRYODRtOS9vc1p1NTNmZit3bit2bjd1WThFQmdSN25QdmFiLzd5YXJ0ZHIyNEc5SkNZTXdzZnFmVm4vM3NUWHg0Zkg3N29mcUIzcC9kV0xmK1puMzN5Y3VFdTJpQkZwU3hSR1JVUkVSS1REOGZmMTVkYkpVL25lL1o2aHM2RUNSc1ZscGJ5emZKbDdHdTJsbzQ2Yjl1ems0SWxqM0RwNUtsWXZMN3BjbUtKcnQ5dDU5dVVYS1MwdjU5ZFBmcCtFUG4wYjdNL3pQL3R2WXFON1VWSld5djAvL3dITC92b3ZmQy9icS9sOFVTRVAvK0xIdlB1SHYzSTJONmZPUFRMT25pRXoreHlMWnMzMWFGK3pZd3U3RGgvZ21lOThud0MvMmpEY05Ud2NIMjhyejczMlQxNzYxYk5ZTFpiR3ZtVWlMVTVoVkVSRVJFUTZuSXNWYjcvWXRMN2U0dzFOd3kycnJPQm4zM3pDbzIxUXYzZ2VXM2d2YTNkdTVSdi85U1BpWXZvd1lkZ0lkaDQrUUZyV2FYNzUrSGNaUFhqWVZUM25qdTgvM21EZkYvM1ljL1QxdDAvOWlERkRockZwN3k1TVJoUGpoaWE2ajZWa1p2RGllMjh4ZTlKTmpCODJ3dDF1TXByNHljT1A4ZFR2L3B0WGxyN1BkKzk5cU1IbmliUVdoVkVSRVJFUjZYQ1d2L2hhdmUxbmNySjU0bjkrMGVCeG83RnVnYUhRb0dBV3pKak5naG16V2J0akt5Kzg5eWIvVGs4RG9FdFlPTWRQcGVMdjY4ZUEySDZZVFo1YkxpMys0d3Z1cjJ0cWF2anZ2LytGaUpCUWZ2VFF0K3M4SjcrNGlLZWUvUlZ2L081UGVGdXM3dmFMVTM4MzdON0JrTGorN3RIUFhZY1A4UHRYWDhKa01qRXNmZ0JyZG15aHZMS1Mwdkl5aWt0TEtTb3J4ZGZxemVjYjF6RXBjVFJENHhPdTlDMFRhWEVLb3lJaUlpTFNZZGdkRHNvckt4bzhYbVdyQnFDeXV1cUs5L0h6OFNVMy96dzVCZWZKT0h1R2xOUHBIRHh4ak55Q2ZIcEhSWFBYekRsMERZOWd5Nzdkck4rOWd3OVdmWTZQdHpmRCt3OWsxS0FoVEJrNUJqOGZYMElDZzZpMjJkaVRkSWozdnZpVWd1SWlmdm40MC9WdURlTncxQlpWQ2c0SXJMTW05R1RHS2JKeXpqRi8yZ3gzbTVmWmk0cXFTZ0NlZSswbEF2MzlDUTRJSkRnZ2tKREFJRUlDQXJsOStpelc3OXJHWDk1NmpYODk4Nythcml0dFNxY0lvdzRYNUpVNUtLNXlVbTEzNFd4NEd5bHBRNHdHc0pvTkJIa2JpZkEzWVZJeE9CRVJFV25FM3FURC9QZmYvOXpvZVpkUGhiM2Mwcis4eEkvKytDeUZKY1ZZdkx5SWkrbkRqUEdUbURoOEpIMTY5SFNmTjZodkhFOHN1cC9rakhRMjdkM0ZsdjI3T1pHZXh2UXhFd0Nvc2R2NTlqTS9vNkM0aUltSm8zam15Ui9RSlRUc210N2IyQ0hEUGFib0RrOFl5RXUvZXBiZ2dFQ0NBZ0l3R1UzMVhqY2tyajl2ZmZZeHBlVmxXQzJoMS9Sc2tSdkI0SEpkWVlmZkRxQzAya2xta1FPYm8wTy96UTdQWWpJUUhXd2l3TnI0M2x4dDBlc3JsNUdlZlJhQVIyYmZUdS9JdW50L3RVWDdNbE5idXd2U0RpUkd4N1oyRjY1S2UvMzdLQ0l0THpQN0hBWURkSS9vV3UvMDNZYVVscGU3cDlJQ1pPVmtFeHdRaUwrdjd4V3Zjemdkbk0zTnBVZlhTRzNKSWgyT29aNy9xRHYweUdocHRaUFVmSHRyZDBPYWdjM2hJalhmVG15WXVkMEdVaEVSRVdsZm1ySW5hSDB1RGFJQVBicEdOdWs2azlGMHpjOFVhWTg2N0tkNmh3c3lpeHlObnlqdFNtYVJBdzF5aTRpSWlJaTBmeDAyak9hVmFXcHVSMlJ6dU1ncjB5OFpSRVJFUkVUYXV3NGJSb3VybkszZEJibEI5R2NySWlJaUl0TCtkZGd3V20zWHFHaEhwVDliRVJFUkVaSDJyOE9HVVczZjBuSHB6MVpFUkVSRXBQM3JzR0ZVUkVSRVJFUkUyaTZGVVJFUkVSRVJFV2x4Q3FNaUlpSWlJaUxTNGhSR1JVUkVSRVJFcE1VcGpJcUlpSWlJaUVpTE03ZDJCMFJFTGxWWVZNUkh5ei9GaFl1YnhrOGlMamEyMFd1T0hEdkt0ajI3TUJnTTNMOWdFYjQrUGkzUTArdVRuWnREV0dnWVhtYjlHQllSRVpIT1NaK0NSS1JOV2JWdURXa1o2UVFHQk5DblY2OUd6M2M2bmF4YXQ0Yjh3a0lHeHZkdkYwSDBlRW95N3kxZFFzOGVQWGhvMGIxNGVYbDVIUC9EQzg5Zjl6Tis5TVJUZGU0cklpSWkwcFlvaklwSW01RnlLbzNEUjVNQW1EMTlCdVltakJydTJMdUgvTUpDRE1EMHlUZmQyQTQyRTZ2RmdzdnBKUFhVS2Y2OStGMGV2dWQrTEpjRXg2TGk0dXQraHN1bERYbEZSRVNrYlZNWUZaRTJvYUt5a2lXZmZjTEZDUFhCSngvendTY2ZOM2ordUpHanVHbkNKTDdhc0E0QUYvQzNWLzdaNkhQdXZIVWVvNFluTmtPUHIxM3ZucjI0NTQ0RnZMdDBDYWN5TW5obnlRYzhkTTk5bUl5ZXkvaWYrY25QOFBiMjltZ3JMaW5odWIvOUJZRGYvL0taT3ZmK3oyZC9jK002TGlJaUl0S01GRVpGcE5YWjdYYmVXZklCSmFXbGVIbDVFUndZaU4zaG9MS3lrZ0IvLzNxdjhmWDFaZkVuUzZtcXJzWnNOaE1TRkFSQVNWa1pnUTFjQStCeldiaHJMUVA3SjNEcmpGbDgvdVVxa3ROU1dicjhVKzZhZnpzR0RLM2ROUkVSRVpFV29UQjZGUndPQnc2bjAyTTZYWE53T3AwWURBWU1oaXQvQ0xYWmJGZ3NsaWJkczdyYWh0WDY5YmsxZGp2YmR1OWw5UENoRFg0WXp5OG9KQ3cwcE9rZGIwUlJTUWxXaTZYTmZQaVh0c25oY1BEK3NxV2NPcDJCbDVjWDM3cnZHMFIxNjhZLy92MHFaV1Zsekx4cEdvTVNCdFM1N3JQVkt6bVZrWUVCdU9mMk94bllQNEZWNjlhd2NkdFdCbzRjeGN5cDA5cDhzSnN3ZWd6WnVUbnNPYkNma3RKU2JMWWFyRTM4T3k0aUlpTFMzaW1NWG9XdHUvYXdhY2N1ZnZuRHB6M2FiVFUxVGJyZVpEUmlNcGs4Mmh3T0J4OSs5Z1hlVml2emI1bUIwVmovYmp0MnU0UFgzditRa0tBZzVzMmNqcCt2YjRQUFdiMStJNGVPSGVmaHUrOGlJaXdVZ0pLU1VyYnQzc3VaYzluY2U4ZHRkWUx2MFJQSmZMeGlGZU5HSmpKOTBvUXJ2ZytYeTBWSmFSblZOaHRkd3NNYVBPL0YxOTVrNU5BaDNESnR5aFh2SjUxWFZYVTFieTlaVEZwNk9tYXptVy9jZFRlOW9xTUJ1R1hhRE41ZXNwajNsaTVoM3F6WmpCczEybjFkY1VrSkoxTlRBSmd6WXlZRCt5Y0FNSGJFS0E0ZFRXTEQxaTBVRlJkejEyMjNOL2gzcXEyNGZmYXRSRVYyWS9TSWtSZ3YrM3Y1OTlkZnFmTjMxZWwwdXIvKzgwc3Z0a2dmUlVSRVJHNEVoZEZtOEg4dk5yNU9EV0RzaU9IY1BIbWlSNXZKWkNJME9JamRCdzVodDl0Wk1IZDJ2UitlTjI3ZlFYNUJJY0dCZ1kxV0M0Mkw3Y08rdzBsOCtObm5mUHUrZTdCYUxZU0ZoakJoOUVnMmJkL0p0dDE3bVRCNnBQdjhySFBaTFA5eURXYXptWDU5WXR6dE5wdU5QUWNQVTE1UlFWbDVCZVVWRlJTWGxsSmNVb3JUNmNSaXNmRER4NytsclNua21sVlhWMU5hV29hL254OFBMcnFYNktnbzk3RzQyRmdlV0xpSUx6ZXNwOGNsN1FCQmdZRjgvN0h2a0p5V3lvQzRlSGQ3Y0ZBUTM3ci9RZDVac3BpK3ZmdGdNTGJ0a1ZHby9Sa3dkdVNvZW8rZEx5aTQ0clY1K2ZrM29rc2lJaUlpTFVJcG9wbkV4dlJpeUlEK2loNzZLUUFBSUFCSlJFRlVEUjVmdG1KMWc4ZG1UWjFDVmJXTnc4ZU84L0VYcTFnNGI0N0g4ZE5uenJCajczN0NRa080Yzg0dGpVN243ZDB6bWpuVHA3TDh5elY4dVhFVDgyYmVETUQ0a1NNNGxIU01uZnNPTUdMSVlMeTlyUlFVRmJQNGs4OXd1bHdzbWorWG5wZDg2TGRZTEd6ZnN3K1h5NFcvdngvbjh3dm9HaEhCaEZFakNBandKeWd3RUZ3dXpwekxadVc2RGN5Yk9aMnVFUkZOK1hhSkFMV2g4ckVISDhadXQ3Tmw1M2IrOGU5WDZ6M3ZINi9YMzM0bEh5My9sSStXZndyQWo3N3pGQkZoNGRmVjE5YWdBa1lpSWlMU2tmMS85dTQ3UEs3aWJQandiNHZLU2xxdGVxK1daRnV5M0x2Y2V6YzJ4bUJDZFlDRVFPQU5JWGtoRFQ0U3dodENRZ205aDJJd3hWMjQ0VjdrM3VXbVpsV3I5NjV0M3greUY4bGFTU3RidG1UNXVhK0x5N3R6NXN5Wlk1blZQbWRtbnBGZ3RCMEZSY1ZVMTlRQVVGcGVBY0NGekN6TDhmQ1F4aW1GbnU1dTlPdlR1OVYyMmdwR0FlWk5uMEpkZlIzUnZTT2JsZGZYTjdCbXc0ODRPamh3MTIzem1xMERiY3ZBZnRIVTFkZlROeXJDVXFaV3ExZzhmelk2clN1T2pnNEF1T3RjR2RRdmhwREFRQ0pDUTFxMDg5UXZIN0tNMUw3NDJwdUVod1F4SVc1VXN6ck96azZZVEdZK1hmNDlzNmRNYWpNb0YrSktMczdPWGQyRkc2YSt2cDZxNnVvVzVaNGVIbDNRR3lHRUVFS0lyaVhCYUR0MjdUL0F1ZVRVWm1YTFZxeTJ2TDV5L1doSC9QMzF0MXJzQlppY2x0NXE0UHJPcDUrM0tHdDYvYldidG5EeXpObG14My9jdWR1bXZ1dy9jcXpaK3dFeDBjeWZNZFdtOVhadXJxNDhlTmNpVnZ5d2tiV2JmcVNvcElUSlkrTnN1cTRRbDgyZFBwTzUwMmUyV3kvbFFob2ZML3NDZ0QvLzl2ZHRycC91YnFPRXh4TlBzWHJERHkzS3JZMXdDaUdFRUVMMGRCS010bVBPMU1sTW56Z2VnUFZidHBOeUlaMG5IMW5hS1cyUEdESUljNU5rSkUyZFBIdU91cnA2aGc4ZTJPRjhvT05IaldpL1VodDI3VDhJTks0WnZaQ1YzZXhZU1ZrNTUxUFRMTy83UlBRQ0dxZjAzblhiWE5adDN0SWlTWk1RNHVxOC9zRzdMYWJsTjMyQTlmS2JyOS9vTGdraGhCQkNkQm9KUnR1aGNYUkVRMlBXMjZ5Y2l3Qlc5ekE4ZU93RUI0K2Q2RkRiMDY1SVp0UlVTbm9HZFhYMVRKOHdydDAxb2xjYVAzcGtoK3BmNlhJd1dsNVJ5WGRybTQvaUpLV21rZFFrR1AzelUwOVFXMWVIeHRFUnBWTEpiVE9uWDlPMWhiZ1JhbXByMmJKeit3Mi83dnlac3hrNXRERjVXR0Z4RWErKyszYWI5Y3NyS3RvOFhsWmUzbWw5RTBJSUlZUzQwU1FZdFZIS2hYVHFHeG9BS0MwcngxWHIwbXdFTUNJMGhOam8xdGRLcnRtNCticjNzU21qMGNqZWc0YzdkTTZWUWF5SHV4dVBMYjBmZ0l0NWVhemVzSmxCc1RIRURmOHBFKyt1L1FjNWVqS1J4Zk5tRStqdmQrMGR0MUZlU1JIckQ5ZzJCYms3eUM3SXQ3eitkTU5xbERkQmxsZUErWk5uM0xCcmxWZFU4RThiUnZxYVRteC82YlYvWGRXMTZ1dnIyWGY0MEZXZGV5M216NXpkZnFVbWJwWUVSaTh0Ky9DR1gvTmExRjM2TEFjb3FTd24zQyt3amRwQ0NDR0V1RjRrR0xYUmtaT25MSysvWExFS0h5OHZGcytiYlZsVDZlbmhUdi9vUHEyZDN1Rmc5UEpVdkk2TWlrNFpONGF4SXh1M2lEQ2FUSllSVGx0ZERrWWZXM28vRHZiMmxtMW5BQTRmYnh6MWRYUndRS1ZVb25QVkF0Qy9ieDhTejU3bjgrOVdNbmZhWlBxM0VaQjNwdHFHZXRMekx0NlFhMTBQSnBPNS9VcTNtUFNzVEV6bWp2MjlkTFQremVMdmYvd0x3Rlh0a1hvdDUxNnRwc0hkemFiZXhuMmloUkJDQ05INUpCaTFRWDVoSVdrWldZUUZCNUdlbGMyb0lZUFp0R01YcXpkdVp1R3NqbzhjVmRmVXN2ZGcyNk15MVRXMUFHemVzYXZkOWtZTUhvU2J6aFZuSnczT1RvMTdrTnJiMmJXWlhFbXYxN1B2eURIMkh6Nkt5V3hpNUpEQmxtT1hBOURMakVZanA4OG5BNDNUaHc4Y1BjNmtNYU9KR3o0VWR6Y2REeTY1ZytXcjFyRm00NDhZREVZRzkrL1hicCtGdUZKR2RtT1c2cGplZmJqdnppV3QxdXVNQkVidWJtN2RPbW5RdFFTU056SUlGVUlJSVlTNEZoS00ybUJId242OFBEd0lDUXdnUFN1YjRZTUhVbGhjd3RGVGlXMXU1OUthdXJvNm05ZVgybEl2T2lvU041MnJUZTJaVENhT0paNWg5LzREVkZYWEVOTW5paWxqeDFoR09xMDVtNXhDZlVNOTBMaVZqYStYRjl2MkpGQmVVY0hNeVJOeDBtaTQ5NDRGck51OGxZaXdVSnY2Y2EzOFBieFlPbXZCRGJsV1oxaWJzSVBpOGpJQUlnTkQ4TkRwMmo3aEZwU1JsUWxBVksrSWRtcmE3cysvL1QwQUdvMm0wOXE4bnBKU1UvbDY1WGR0MW1rNkZ2ekNLLzlvdDgzbmYvL3NOZmFxZlROSHRyNyt2VHZhZUdDUDViV25xL3kvS0lRUVFuUVZDVWJia1p5V1RuSmFPbk9uVGFHaXN0SlNQbVBTZUlJQy9DelpaSXRMeXpoOVBzbW1OajA5M05zY3RVdzhsOFRxRFkzYnU0d1lNb2pwRThaZHd4MDA5OVhLTmFSblpSUGc2OHNkYzJjVEZPRGZabjJ6MmN6ZWc0ZnBHeGxKNHJuenFKUktGc3lhamhrejUxTXZFRGRpR0RxdEZudDdleGJObmRWcC9XeVBvNzNEVGJYT1M2dHhzZ1NqNHdZTXVXbjZmalFydGYxS25hQytvWUc4L01aMXRaMFpqTFkxYXRvZG1VeEc2dXJyYmE3ZmticlhVMXpNd0s3dVFvZWN5MGl6VFBPM1Y5dDFjVytFRUVLSVc1Y0VvKzNZZS9BUUh1NXVESWpweTU0RFAwMnRWYWxVRElpSnRyeFBUYzhnTlQyalU2NTUrTVJKRkFvRi9qNCtIRGx4aW9FeDBmaDZlN1Y1anNGZzRQQ0prKzIyWFZCVURFQjA3MGl5YzNQSnpzMXR0ZTZvb1VOSVBIZWV3dUlTWmsrZFRPSzU4MERqT3RZRk02ZFRXVjJOVHF1bHRxNk9xdW9hcW1zdS9WZGRRMVZORGRDWWZUYzdONWVxNm1yczdleDViT2w5dHY0MWlGdElSV1dGWmYzbnErKysxV2JkcTA1Z3BGRHd3ak4vUk4yTnR4N3FFeFhGSDMvek5Gb3JHYnZOWmpOZnJmeWV4TE5ubXBYZlBtY2V3d2NQdVZGZEZFSUlJWVRvTkJLTXRxTlBaQVMrM3Q3dHJzTWFNWGlnWlQ5U2ExNTg3VTJicnBkNDdqelpGM1BwSGRHTFNXTkc4K0dYWDdQeWg0MDh1T1FPTkZkazFXeXFRYTlueTY2OU5sMERZT3Z1OXVzT2l1M0hsbDE3Q1E3d0ovaUtFVlNqMGNoL2wzOUhkVTB0Sml0N3BhclZqVi80VFdZeldoY1gvSDE4Yko1S0xHNXRIVWxLMUpHNmRpcFZ0dzVFVFdZeks5YXR3ZHZMaTRseExhZTl4bS9lUk9MWk13eUs3Yy94eE1hRWFrTUhEbUwxaGg5dzArazZkVVJaQ0NHRUVPSkdrR0MwSFNPSERMcGhDVUh5Q2dwWnYzVUhkbW8xVThlUHdjUE5qVWxqUnJOMTkxNitXcm1HdXhmT3g2bVZ0VzlPR2czUFB2Rll1OWY0NE11dktDa3RzNmx1YWtZRzFUVTFMSm83czhVeE96czdvc0xEMFdnY2NYWnl3c1hKQ1dmbm4vNTBkSERneGRmZXBHOWtCRE1uVDJqLzVzVXR6ZHZUcTgyRVFpV2xwWHkwN0hOS3k4cFFxVlFZalVhZy9RUkdBRWRQbnVDN3RhdTc5YnBSbzlISTh0VXJTVHg3aGdFeExST0FiZHErbFlSREIrZ1ZGc2FNU1ZNc3dlaTg2VE5KVGIvQXN1Ky81ZDdGZHhFWjN1dEdkMTBJSVlRUTRxcEoyc1YyM0toQU5DTTdoMlVyVnRQUTBNRGM2VlB3Y0hNRFlQU3dJUXlLalNFM3Y0QlB2dnFXN0l1dFQ2dFZxMVh0L3FkQVlYUGRxUEF3Umc4YlFraWc5ZldOczZkT1l0S1kwWXdZUEpDWVBsR0VCZ1hpNmVHT280TkRwLy85aUZ0WGZtRWg3My8rS2FWbFpUZzdPVEYzZXN1SEkyMnB2N1N1VXFmdHZpUHovMTMrRllsbno2QUFRb05ETE9VbXM1a1Y4V3Zac1hjUGJqb2RkeSs4bzlsMlR3NE9EaXhac0toeHBzTFh5emg2MHJiRWFFSUlJWVFRM1lHTWpIYVNCcjJlaXFxcURwOW5OQnJaZS9Bd2V3NGVCbUR1OUNrdE12VE9uVFlGQndjSERodzV4bWZmcm1CUWJBempSNDJ3dXE2c015bVZTcWFNRzNOZHJ5RkVXMDZlT2MzcTlmSFUxdFdoYzNYbDV6KzdqNHJLaWc2MVVYMXAvYkw3cFFjODNVWE5wZTJib0hHN0dxVkN3ZTF6NXpOMDRDQUFxcXFyK1diMVNsSXVwT0hzNU1SRDk5eUhpN016NVJYTjd6ODBPSmk3Rmk3aXF4WGY4ZDNhMWFSblpUSjc2blI1S0NTRUVFS0liaytDMFU1eVBQRU14eFBQdEYveEVwUEpST0s1OCt3K2NJalNzbkswTGk0c21EV2QwQ0RybzVEVHhvOGwwTStYRFZ0M2NPelVhVTZjUGt2ZnFBZ0dSUGNsUENRWVZTdHI0U3FycWxHcGxEalkyMU5iVjA5bGRYV3JkWVhvTHVycTYxbTdjVDNIVGpVbTVRb05DdVpuaXhianF0VjJPQmd0S21sTTJ1WHA3dEhwL2J3V0dkbVpsdGNxcFpJbEN4Y1JHeDBEUUhKYUt0K3VXVVZWZFRXT0RnNzgvR2YzNHVYaDJXcGJzWDJqV1RoN0xxdld4M1BvMkZIT3B5UXpaOW9NK2tmSE5CdEpGVUlJSVlUb1RpUVk3U1I5SW5veFpFQnNxOGUvWHJYVzhqb3pKNGVWUDJ5aXFyb2FwVkxKOEVFRG1CZzNHZ2NIK3phdkVkTTdpckRnSUhidlA4VFJVNG1jT1o5TWN1b0Y3bG0wb05VdFdoSU9IK0hRRlh1VlJvYUgyWHhmUXR4SWVvT0JmWWNPc2pOaER6VzF0YWlVU2lhTkhjL0VzZU5RdFRGbDNtZ3lVVkJZZ0oyZFBYWnFOU3FWQ3JQWnpJWE1EQkxQblFVZ3dNL3ZSdDFHdTh5WTJYK2tjVGFFU3Fua1ozZmNTVXp2UGxSV1ZiRit5MmJMbWxCWHJaYWxkOStMbjQ5UHUyME9IendFcllzTFg2OWFRVVZsSlYrdi9KN05IaDVNbXpDSmdmMWEvMndTUWdnaGhPZ3FFb3gyZ0VxbHdzN08rcDUwT2xjdEVXR2hOclVUNU8rUHQ2Y0h2U1BDR1QxMENPNXV0bSs2N3FUUk1HUFNlTWFNR01yUms0a0UrUHUxdVZkbzcxN2htRTFtekpqQmJFYm42c3JRQWYxdHZwNFFOMEpsVlJYSFRwMWt6NEY5VkY2YTd0NDNxamV6cDA3RDI3UHRiWTBBbEFvRkgzeiszMWIzM2ZUMDhLQnZWRytyeDdxQ0FnVjMzWFk3SHkzN25FVno1eFBUdXcvVk5UVzgvdjQ3MU5RMlR0LzE4L0hod1NYM29ITzFmYTFyMzZqZVBQckF6L2xtOVFyeUN3c3BMaW5CVGkwZjgwSUlJWVRvbnVSYlNnZU1HVEdNTVNPR3RTai84MU5QdEh0dTB6cEtwWko3RmkyNHByNjRPRHN6ZnZUSWR1dUZod1FUSGhKOFRkZTZ6SmI3dkpiNjR0YVRrNXZMbHAzYlNVcE53V1EybzFRb2lPblRsNGxqeGhJY1lIM0t1alVLaFlLUW9DQ1NVbE9ibFRzN09SRVdFc3FjcWROUmQ3T2dMRFE0bVAvNXhhT1c2YmZPVGs3TW1qS05GZkZyR1RsMEdIT216YmlxUU5MZjE1Y25IdjRsT3hMMlVGNVJRVXlmdnAzZGRTR0VFRUtJVHRHOXZwMEpJVzRwbnU3dWxKU1Y0dW5od2NCKy9SazJhSENIUmdLYlducjN2VURqRk5qTDI0OHF1L2w2eVN2WGdRNGJOSmdBUC85cm5sS3NVcW1ZTWs2MlZCSkNDQ0ZFOXliQnFCQ2l5emc2T3ZMcmgzL1pvUkZBcll1TFpTOU9hNk9kQ2hSMDh4aTBUZTBGb3ZiMjlneUtsYW4yUWdnaGhMajVTVEFxaE9oU0haMks2dXZ0dzkyMzMzR2RldFA5YVJ3ZHVXdkI3VjNkRFNHRUVFS0lhOVo2ZWtvaGhCQkNDQ0dFRU9JNmtXQlVDQ0dFRUVJSUljUU5KOEdvRUVJSUlZUVFRb2diVG9KUklZUVFRZ2doaEJBM25BU2pRZ2doaEJCQ0NDRnV1QjRiakNwdjRxMGRSTnZrWnl1RUVFSUlJY1ROcjhjR293NXFpVmg2S3ZuWkNpR0VFRUlJY2ZQcnNjR296ckhIM3RvdFQzNjJRZ2doaEJCQzNQeDY3TGQ2YnhjVjlpb1pRZXRwN0ZVS2ZGeFVYZDBOSVlRUVFnZ2h4RFhxc2NHb1NnSEJiaEswOURUQmJpcFpNeXFFRUVJSUlVUVBvTzdxRGx4UFdnY2xFWjVxc3NxTU5Cak5YZDBkY1Ezc1ZRcUMzVlJvSFhyczh4TWhoQkJDM0VEWitYazgrdGMvRXYvMkoxZDEvdXB0bTZtb3F1VCsrWXM2dVdkZFo5K0pvK2hjdE1SRVJMVTRWbGhhd3FxdG01Z1JONTdRZ0VDcjUyZmw1VjcxdGYyOXZGR3JPejgwTVpxTUdJMm1EcDFqcDFhalVNam94NDNRbzROUmFBeEkrL2dvS2F3eVVsNW5vdDVneGlSeDZVMUJxV2hNVnFSelZPTHRva0ptWFFzaGhCQ2lQV2F6bWJxRytoYmxHZ2RINnVyck1kUDRSYkN1dmc2OXdVQnRmVjJMZXJiSUt5cGs5YmJORE9yYmp3RzkrN1piZjhZdjd3ZGd3ckNSL1BHUng5dXN1eXgrTlordld3bkFwdmMvdDlxT05WZldCVWpKVEdmMXRzMmNTRHBIY1drcENxVUNUNTBiZmNNam12WERZRER3K2hlZk1HSFlTS3ZCNk9kclY3STVZUmZPR3FkV2c5R0huMyttemZ0cXkwY3Z2RXl3bno4TmVyM1Y0Kzk5K3lVLzdOcHVVMXROL3g2KyttRXRYOGF2NmxCZlhuL21PYUo3Ulhib0hIRjFlbnd3Q28xVGR2MjBLdnkwTW0xWENDR0VFS0luUzg1TTU0bVhubTlSdnVuOXo3bnZEMDlSVVYzVnJIekJrNzlvVWM4V0Q5eTJpSjJIRC9ETzhpOTQ5eTh2Mmp5U3R2ZllZVW9yeW5GMzFWazlialFaK1dGMzIwR1huNWMzQ3laUGIvZGFuNjFad2RjYjF1S3NjU0p1MEZDQ2ZQMHdtb3lrWldWeTROVHhablYvM0wrSDJ2bzY3cDQ5djBVN1NSa1gyTEovRHhPSGorS3JIMVl6SkxwZnE4SGE1YUR5c3ZpZFczSFR1akoyeVBCVys5azB3SjczNjRlczF2bmlwVmRaT0dXbTVmMzJnd2tzKzJFTi8vNzluOUc1YUZ0dCs3TFBYM3ExM1RxblU1SjQrWlAzMnEwbk9zOHRFWXdLSVlRUVFvanVwNjZoZ1l2RkJSU1dsVkpSVTBWbFRUWDFlajBHb3hHRDBVQXYveUFtREJ6V29UYkRBNFA1OUcrdkFGQmRXOHR6Yjc5S2JGUWZBTDU3OVIxTHZheThYQjUrL2hsTDhIbjVmVk8xOVhVY09OazhhR3RxMUlEQitIcDZzZlB3Z1ZiclRCdyt5dkk2ME1lUG5JSThOdXpad2M5bTMyYTEvdDZqaHlrdUs4WGYyNGZjd2dLcmRUeDFiaXljTXFQVmF3SXMzN0NPcjlhdlljemdvZnoyL2tkd2NYSnFkcnl5dXRyeTJtQTA4czNHZUJaT21ZRzdxNDRqWnhMeDhmQzBqRlMrOHVuN3hFYjI1ZzhQUDhhTDc3L0pDKysrd1J2UFBvK3ZwMWViZlVoTVNlS2Q1Vjl5eC9SWjlJdnMzZUs0azBhRGc1MTlzN0xMUWVQdUl3ZjVjTVZ5eTN0dkQ4OW1BWDk1VlJXZWJ1N0VXbW5YbXZiNkNuQ3hJTittdGtUbmtXQlVDQ0dFRUVMY0VDVVY1YVJjekNLbktKL3N3bnlLeWtwcGEvWFVoZHdjQmtiMHdjMkdrYS9MN05ScUFueDhNWmxNL1BuTmYrSHA1c2J2SG55azFlbXRWNWJQK09YOVJJV0c4ZFlmLzBwcGVUbi85OUU3VnMrelZkTmcxTlBOSFpWS3hmcGQyMWt5Y3g1S1pjdGNHR3QyYk1IZjJ3Yy9MKzlXZzlIMlhDekk1N08xSzRqdUZjbWZmdkZyVk1xV3N3TzF6czZXMS9FN3Q5S2cxN05rMWp4cTZtcDUrZU4zbVI0M2pvZHV2NHQvZi9ZaGhTVWwvUFh4M3dMdzlJT1A4THQvdmNUdi8vMFMvL2pOTXdUNCtGcnRRMVplTG45OTl3Mk1wc1pBOTV1TjhTM3FQSFgvUTh3Y002RloyZVdnMGZYU3ovenllNVBKUkhaK25xVmVVc1lGQW4zOFdxeFQ5ZkgwYkJIZ2l1NUxnbEVoaEJCQ0NISGQxRFUwY0RvOWhXUEo1OGdzNkZpQ0d4ZU5FeTRhcC9Zcld2SHVOMTl5SVNlYk4vLzRBZzUyOWl4LzVjMW14M01LOG5uNmxSY3Q1VTNmcTFTTndWdUFqMit6YWJzbWs4bHFBTmxVUVhGUmkxRzhuODQzTW0vQ1pONWUvZ1g3VHg0amJ0RFFac2N2WkdlUm1IeWVYOXh4TndrbmpsN1ZmUU9zM2JFRms4bkV6eGN1dGhxSU5sVmFVYzduYTFkeTU0dzVsRlZVc0diN2o5aloyWEhQM0FWOHZQSWJkaHphejdNUC93cC9ieCtnY1UzdDM1LzhIYysrOWpKUC91UC84ZlFEanpCNjRKQm1iYVprcHZPbi8veUxCb09lMnlaTjQ3RWw5MW1PbFZkVzh1ZTMvbzNKWkdMczROYW43bDZwc3FiYTZwclVLOHYrL2ZzL1d4MHR0U1c1VW1GcHNjMzlFWjFEZ2xFaGhCQkNDTkhwQ3N0SzJYbnlNR2ZTVXpFWWpWYnJLSlZLZk4wOThmUHd3dGxSZzhiZUFVY0hCNXdjSEhDMGQ4RFB3d3UxcXVNNVA5YnUyTUxHdlR2NTErLytoSmViTzBDTE5acFZOVFhOeXE5OGY2VS8vZWNWZkQyOWVQS2VwYTFlMTJ3Mjg5US8vNGFQcHhldi9lOWZyQjZmT25vc242ejZqblU3dHJZSVJ0ZnMrQkVITzN1bXg0MW43N0hETnQ1dFM4ZlBuY0ZaNDBUL3FQWVRLeFdYbFZKZFc4T25xNy9qaS9oVkdBd0dubnYwU1Q1ZDlSMXJ0di9JbEpGeFJBYUh0UWptbnJyL0lUNWI4ejMvNzUzWEdUdGtPSDk0K0RFQWF1cHFlZjd0MXhnL2JDVDN6bDNBbi8vekwvNys0ZHM4K2JNSE9Yc2hoVGUrL0pTSTRCQ2VmZWhYT0RscU9ueHZmMzM4dDR3Y01LaEYrY1dDZkpiKzVmZXRubmN0eVpYRTlTUEJxQkJDQ0NHRTZEVGwxVlZzTzNhUTR5bm5NSnViVDhKVktaWDBEZ29qM0QrUVFHOWYvRHc4c1ZOMS90ZlIrSjFiTVJwTi9PSDFmMXJLVnI3K0hvdC8rMWlMQkVadFphZHR5c2ZEaXkzNzlySjB3WjNOcHJnMmRUTHBIRVZscGN3WU03N1ZkcHdjTlV3Wk5ZWWZkbTBqcHlDUFFCOC9vREVZM25ZZ2dRbkRSN1hhL21WNmc0SDg0cUptWmM0YUo4dTYwTHppUWdLOGZXeEtxaFFaRXNheWw5L0F6VVhMaXgrOGhVS2hJRzdRVUk2Y09jVWQwMmV6NjhoQnRyWVN5RzE4N3pOV2J0MkVVcUd3UERSd2N0VHc3bDlldEFUMUwvLzJXWjUrNWUvODdKa25hZERybVRGbVBMKzU5K2Z0ampDM3A3U2luS2YrK1RmK2Qra3ZyV2IvdlpJdGlhbU9uVDNOczYrL2ZFMzlFaDBqd2FnUW9sVktoUktUdVdON2M0bGJpMUloZS84S0lSbzE2UFZzUDM2SUEyZFB0aGdKRGZUeVlWQmtYL3IzaXNMSnhxMVRyc1ZUOXoxRVhYM2o5aTVIejU0bWZ1ZFdBTDc0djljc1c3dms1T2Z4K04rZlkvVi9QZ0NncktMQ3NwMktOZk1uVG1YOTd1MnMzNzJkdTJiT3RWcG55LzY5S0JRS1pseXhEdkpLOHlaT0lYN25WdUozYnVPWGkzOEd3S2FFWGRRM05EQnY0cFIyN3k4cDR3TDMvL0czemNydW5idVErK1l0QkVDdjE2UHFRSkR2NWViT3pzTUhPSlY4amcvLzN6OVFLQlE4OGJNSFVTZ1VQTEpvU1p2bkxwbzZzOWw3czlsTWRXME5CMDRkNS9qWk14dzZmUkpQTnpmdW43K0kzTUo4OWh3OXpCMUhINk4zV0RqaGdjRnRadGx0aTlGb0pMZXdnUHFHaHFzNlgzUVBFb3dLSVZybG9GWlRxNWNQZWRFNmgrdXdRYmtRNHVhVFdaREh5bDFiS0trc2IxYmVKemlNS1VORzR1ZlJmaWJUem1JMm02bXNxYVpmUkJUT0dpZE9weVlSNU5zNCttaHVJMTJTbTZzclQ5N3pJSHFEQVRzcm4yM2hRY0ZFOTRwazdZNHRMSjQrdThYSVhtMWRIYnVPSEdCNDdNQjJNN2VHQlFReG9IZGZOaWZzNXNFRmQyQ3Z0bVBkamkzMENldEY3OUR3ZHU4eHhEK0FwUXNXTnlzTDlndXd2Tlk2dTFCY1Z0cHVPNWZsRk9UeG4yV2Y4dGhkOStHaGM4TnNObU0ybTIzZXJxYXBFK2ZQOHM0M1g5QW5yQmZEWXdmU095eWN3WDM3RWVEcmk0T2RQYisrK3dIT3BLVnc5R3dpcDVMT01XVmtYSWV2MFl6c1EzOVRrMjhSUW9oV3VXbWNKUmdWYlhMVHREMlZURndmUmpNVVZoa3Byek5SYnpCamFpc2RxZWcybEFwd1VDdlFPU3J4ZGxHaDZnRmZvbzBtSTl1UEhXTDNxYVBOcHVTRytQZ3hiVmdjb2I3K2JaeDlmUmlNUmw3KytGMSt1ZmhuVEk4Yno1blVaUHBlMmhQenlqMUZyWlZOR3oyVzN6M1lzaDdBckxFVGVmWHpqNndtSDlwMmNCOTE5ZlUyald3Q3pKczRsYjkvOEJZN0QrM0hRK2RHYm1FQjk4eFpZTk81V2lmbkZ0ZHZxazlZTC9hZlBFWm1iZzRoL29GdHRtVTJtM24ydFplcGEyaGcvWjRkZkxGdUZZVmxKZnp4NGNmNDYzdi9zYWsvVGFmQUR1b2J3OHJYM2tQajZFaURYcyt2L3ZZblBseXhITFBaakkrSEp5SCtBVXdmUFk3NzU5MXVVOXV0cWJzMEltcnJORzlicDJPTEcwdUNVU0ZFcTN5MGJoUlhWOUpnTkhSMVYwUTNaSzlXNCtQcTF0WGR1T1ZVMXB2SUtqUFNZSlFJOUdaak1rT3Qza3l0M2toSmpZbGdOeFZhaDV0M3FudDVkUlZmYjEzUHhlSkNTNW5HM29HNW95Y1EyeXVxeXdhczdOUnFKbzhjdzRvZk56S3kvMkJPSkoxandlVHBRUE9nNmNwOVJtMHhmdGdJM3YzbVMzN1l0YjFGTUxoNjIyYUNmUDBaM20rQVRXMk5HVHdVVHpkM05pZnN4dFBOSFZkbkZ5WU1HMmx6WDlveWVXUWMrMDhlNDR2NDFmenBrY2Zickt0UUtKZ3diQ1JxbFJwZkx5LzhQTDN4OXZERXg4T1RqMTVvWEQvNTBZcmxuRTFMNGFYLytUME85Zzd0anBwcUhCMnBySzdHU2VQSXgzLzlKd2FEZ1l1RitWekl5ZVpDZGhidXVvNzk3akNielZUVlZEY3JLeW90QVJxM3k3SEY1WHRweTltMFpQNzkyVWNkNnB1NE5oS01DaUZhcFZJcUNmWHdJYm53WWxkM1JYUkRvZTQrcUdUTjZBMVZXVzhpdFZnZUR2VUVEVVl6cWNVR0lqelZOMlZBbWxtUXgvSnRHNmlxcmJHVVJRUUVzM0RjRkZ5ZHVuN0d4SjB6NXJCcHowNmVlZTBmYUoyY0dSTFQzK1o5UmdIV3ZmVXg5bloyTGNvMURvN0VEUjdLdGdNSjVCVVY0dWZsRGNEaDA2Zkl6TTNoeVh1VzJqeTFWYVZVTVh2Y1JMNk1YNDI5Mm83NWs2WmF2ZWJWR0Rka09MR1J2ZGwxK0FEK1h0NDhjTnVpRmx1ODVCWVY0Ty9WdUYzTHc2MnNDdzMyOHljckw1ZERpU2Q1OXFGSGlRd0pJeVV6blJjL2VJdS9QL2s3Uy9JbGEzNy83NWZJeXJ1SXI2YzNnVDYrQlByNkVld1h3TERZQVlRRnREMWFhekFhS1M1dm5HYjgzTnV2Y2pvbGlUR0RoeldyY3pMNUhGcG5aOHZQb0QzQmZ1MlAwbDhPY01XTkk4R29FS0pOV2tjTlVkNEJaSlFVeUFpcEFNQmVwU2JVd3dmdFZhVGtGMWZQYUlhc011dmJZNGliVjFhWmtUNCt5cHRxeXU3UjVMT3NTOWlCMGRTWTRFNmxWREpqK0JoR1J2ZS9xaldHMTRPM3V3ZExGeTdtdlcrWHNYREtETlFxRlN0ZWU2OVpuWXNGZVR6eGYvK3ZSVG5RWmxBNGM4eDQ3TlYyS0p2YzYvSU5hM0YzMVRGdDlOZ085WFAydUVsOHZYNHREUVk5Y3lmWU5yM1hGa3Fsa3I4OCtpUi9lZlBmZkxNeG5sMUhEako2NEJBOGRXNVUxOWFTbEpIR3NiTm5XUC91cDgzT014Z01wT1ZrY2Y1Q0drRytmZ3pxRzhOYlgzL0crR0VqR0g5cDFEWWlPQlEvTDIrZWUrczEzbmoyZVVzRzN5dTkvTlN6NUJUa2NiRXduOHpjaTJUbVhpVGgrQkZMRnVBcEkrUDQzNTgvMnV5Y29ySlNYbnovVFZLek1talE2eTF0TDVrMW41aUlLUFljUFl4S3BhS3l1cHI0blZ1cGIyamdpL2hWM0RsOURrcWxFbWVORTZwcnpOSXJiaXdKUm9VUTdkSTZhb2oyQzZhZ3NveXkybXJxRFFiSnNudUxVU3FVT0tqVnVHbWM4ZEc2eVMvN0xsQllKVk56ZTZJR281bkNLaU4rMm83dnBYbWptWUVkeHc2eS9mZ2hTNW1Ub3lOM1Q1NUZxRzlBNnlkMmtmTVgwbENyMWNUdjNFcVFyeDl6eGs5dUZpeHJMajFRYXkyWWdzYnRRNjRVN0JmQUE3Y3RzaHcvbjU3R3FlVHozRFZ6THRXMU5WVFhOcS9mMnI2bEFCNDZOK0lHRDZPdXJzN21FVDVidVdsZGVlMlo1OWk0WndmYkQrNWpjOEl1YXVycWNITFVFT0wvMHoza0ZSV3lmT002VWpNelNNdkp3bUF3NE9mbHpTT0xsdkRkNXZYa0ZoYnczS05QV3RwdE1PaDU5TTU3K00wLy9zby9QbjZIdi8zNmFhc1BJWFJhTFRxdHRzVzJLMVUxTlNSblhrRG5vbTF4anFmT0RXOFBUOFlOSGNIQVB0RkVCSVUwYTN2bDYrOVJVVjNGYzIrL2l0bGs1djc1aTFpK1lTMmI5dTdpa1VWTFdQbDZ5d2NMbDEyNVQ2bzFoYVhGN2RZUm5VdGh2bklES0NGRXAvdGt3eXJTOHhxbnVpNmR0WUJ3djdhbnB3Z2hycCtiOWYvSDg0VjZhdlh5SzdzbjB0Z3A2T1BkT2RNenJ4ZXoyY3pHZzN2WmQrYUVwY3pYM1pON3BzN0J6VXBRMGRVMjdON0JHOHMrNWY5Kzg3K2NUVXRoV2Z4cWZEMjltVGhpRkgzREkvQjI5OERSM2dHbFVva0NNSm5ObUV3bURFWWpCcU1CbzlGRVZHaFlweVFlYjF3V0FBQWdBRWxFUVZTOTZjaWExSzVRWGxuSml4KzhSYitJS0tKN1JkSzNWd1E2RnkxYkR5VHd6MC9lUStQZ2lKMWFUYjIrZ1FhOXZzWGVzVXNYTEdiSnJIbkF0U1VKK3VpRmw5dWNTbXMybTlseGFEOGZybGhPZzc2QnYvMzZhYUo3UlZKYVVjNEgzMy9OdGdNSkRJMko1WC91L1htemJNWmZyRnZGbC9Hck90U1gxNTk1anVoTFNhOUU1MUZZZVdvaEk2TkNDQ0hFVGFEZUlJRm9UOVhkZjdZbWs0azFDVHM0bG56V1VoWVZHTUpkazJaMjJockh6cFNTbGNFYnl6NWw2WUxGRE83Ymo4RjkrekZsNUJnMjdObkIwVE9Kck51K2hacTZXc3MwWTJ2ak1wZW5rTDd5OUI5dWRQZHZPSjFXYS9VK0IvZU5ZZEhVbVFUNit1T20xZUxpNUl5TGt6UE9HZzNPR2llY05ScGUrdkJ0MXUvZXp2eEpVM0c2Tk5MODRoTy82L0FvNzhQUFA5UG04UzM3OS9CbC9HcHlDd3NZMFg4UVQvenNBWHc4UElIR2tlZG5mdjRvWXdjUDU0MHZQK0YvL3ZFQ243LzBhb3QvbTdZOEZEaDI5alRQdnQ1K29pUFJlV1JrVklnYjRHWWRpUkdpSjdwWi8zODhmbEcyV2VySkJnWFlkM1VYckRJWWpYeS82MGZPcEtkYXl2cUZSWExIaEtrdEV1SjBGMmF6bVoySER6QngrS2dPbjNmNVQ0VkMwVzNXdjNabnRYVjFxTlZxeTc2c2gwK2ZKRGF5RDQ0T0RoMXFwNzN6RWxPU2lOKzVsZHNtVFd0enhMS2t2SXlVckF4R3hBNjBsTlhVMVZKVFc0dVh1MGU3L2RBYkRKUlhWdUNtZFVVdCsyaDNPaGtaRlVJSUlZUVFOdEViREh5OWJRTXBPWm1Xc2lHOVk1Z2ZON0ZaOHA3dVJxRlFkRGdRdlh4ZTB6OUYrelNPanMzZUQ3TnhXNXNydFhkZWJHUnZZaU43dDl1T2g4Nk5FVmRzRytQa3FMR00ycmJIVHEyMktXZ1ZuVWVDVVNHRUVFSUkwVXhkUXdQTHRzU1RrZjlUMHBjeHNZT1lQbnhNbCswZktvVG9lU1FZRlVJSUlZUVFGbFcxTlh5K2VSMTVKVVdXc2lsRFJqSis0REFKUklVUW5VcUNVU0dFRUVJSUFVQnhSUm1mYjE1SGFXV0ZwV3pPcVBHTWpPN2ZoYjBTUXZSVUVvd0tJWVFRUWdpeUMvUDVja3M4TlhWMUFDaVZTaGFPbmN6QWlENWQzRE1oUkU4bHdhZ1FRZ2doeEMwdU9UdUQ1ZHMzb2pjWUFMQlgyN0ZrOGt3aUEwTzZ1R2RDaUo1TWdsRWhoQkJDaUZ2WThaUnpyTjZ6RGRPbHJVMmNIVFhjTzIwdWdWNCtYZHd6SVVSUEo4R29FRUtJVzVmc3RDMXVZV1pnejZtai9IaDRuNlhNWGV2S0E5UG40K0dxNjdxT0NTRnVHUktNQ2lHRXVLVTRPZnkwTDE1ZFEzMFg5a1NJcnFNM0dJamZ2NHRqeVdjdFpmNmUzdHczYlM0dUdxY3U3SmtRNGxZaXdhZ1FRb2hiaXF1VGkrVjFaVzFORi9aRWlLNVJXRmJDOHUyYktDd3JzWlJGQkFTelpQSXNIT3pzdXJCblFvaGJqYktyT3lDRUVFTGNTSjQ2Tjh2cm5LTDhMdXhKMTB0S1RhUDJVdWJVMXB3NGZaYkRKMDdlb0I2MTdkRHhrMlRuNXJWYkx6czNqMFBITzZmUFJTVWxuRTlONjVTMnVwb1pPSlo4anZmV2ZkY3NFQjBTRmMyOTArWklJQ3FFdU9Ga1pGUUlJY1F0cFU5d0dEL3Mzd1ZBVWxZR0pyTVpwVUxSeGIyNjhVckt5dmgyN1EvMDY5T2JoYk5uV0syVG5adkh1czFiY0hOMVpYQnNQMVFxVmF2dFpXVG5rR05Eb05pZVFIOC9Rb01DclI3YnRIMG5jY09IRXVUdjEyWWJTYWxwSkJ3Nnd2QkJBNjY1UDRubmt0aHo0QkIvZnVxSmEyNnJLNVZVbEJPL2Z4Y3BPWm1XTWp1MW1ubWpKeklvVXJadUVVSjBEUWxHaFJCQzNGTGNYTFFFZUhwenNiaVE2cnBhVGw5SW9YK3ZxSzd1MWcxMzZQaEpGQW9GNDBZT3QzcmNiRGF6Y2RzTzdPenNLS3VvWU5mK2cwd2FNN3JWOWxMVE0wZzRkT1NhK3hVM2ZHaXpZTFM0cExUWjhkcTZ1aFpsVjdvODJ0dTBudHBPalZxbElqMHJ1OVh6K3ZYcGZUVmQ3dFlNUmlPN1R4MWw5OGtqR0l4R1M3bVB1d2QzVFp5SnQ1dDdGL1pPQ0hHcmsyQlVDQ0hFTFdkcy95Rjh1Mk1UQUZ1UEhTQTZ0QmZxTmtiOWVwcmF1anFPbnpwTlRPOG92RHc5ck5iWmMvQXdlUVdGekpveWlZS2lJaElPSFNFOEpKaXc0S0EyMjc1eUJMRkJyMmZMcmowTTZSK0xuNDkzbStlKytOcWJMY3JlL2V6TFp1K1BuVHJOc1ZPbjIyekgycm1oUVlHTUhUbWNWZXMzdFZvL09pcVNsOTU0bTdFamh6TXhibFNyOWY3dlArOHdac1F3eG84YVlWTS91b0xCYU9SazZubDJuVHhLU1dXNXBWeXBVREFxWmdCVGhvekNUaTFmQTRVUVhVcytoWVFRUXR4eStvVkhFblQ2T05tRitaUlVsTE0yWVRzTHgwM2xWcG1zbTNEb0NDYXptUW1YQXE2OUJ3L1RvTmN6ZnRRSVZDb1ZGekt6MkxYdkFNRUIvZ3pwM3crOXdjQ0ZqQ3hXeEcvZ2dic1c0ZVZoUFlDMVp0M21MWnhMVGlVeUxBd25KNDNWT2xwblp4U3RUSlZ1R3R5KytOcWJ4QTBmeXVTeGNXMWVjOXVlQkJJT0hiRTZ0ZmJQVHoyQnlXVGlYKzk4UU56d29ZeHRaV1M0TFVhakVaUEoxT0h6Ym9TNmhub09uVHZOdmpNbnFMb2lRVmVvcno5elIwL0ExOTJ6aTNvbmhCRE4zUkxCcU5FTWhWVkd5dXRNMUJ2TW1HUmZ1WnVDVWdFT2FnVTZSeVhlTGlwVXQ4cTNSQ0hFZGFjQTVzZE41TU1mVnFBM0dEaWVjaDZOZ3lNemhvL3A4ZXRIS3lxck9IVDhCQ01HRDhURFRVZDFUUTE3RGg0bXlOOFBsVXBGUVZFeEsrSTM0T2pnd01MWk0xRW9GTmpiMmJGa3dUdytYZjRkWDM2L21udHV2dzF2ci9ZRG1vM2JkbkkyS1FXQWI5Zkd0MXJ2Zng1Wml0YkZwZFhqVFhWa21tNXJMdWJsMDZEWDB5ZWlsMDNYN082TUppTVhjbk00bTVIR2liUWtHdlQ2WnNlZEhUWE1HRDZHZ1pGOWJwa0hMa0tJbTBPUEQwWXI2MDFrbFJscE1Fb0Vlck14bWFGV2I2WldiNlNreGtTd213cXRneVNBRmtKMERqOFBMeGFObThyeTdSc0IySGY2QkVWbHBjd2RQUUYzcldzWDkrNzYyYlJqRnc3MjlwWVJ3ZDM3RDJJMEdwa3hjVHlGUmNVc1c3R2FCcjJldXhmT3gxWDdVNERvNGU3R1hiZk41ZXRWYS9udk45OHpiOFpVK2taR1dMMkd5V1FpL3NkdG5EeHpGbzJqSS9mZnVRaWRxN1pablJPbno3QnAreTRHeFBTMU9SQ0ZqazNUYlUxS2VnWStYcDQyQmRUZFZXMURQV2tYc3ppVGtVWlNWZ2IxK29ZV2RkeGN0SXlKSGN5UXFHaVpraXVFNkpaNjlDZFRaYjJKMUdKRFYzZERkSUlHbzVuVVlnTVJubW9KU0lVUW5TWW1MSUxieGt4aTNiNmRtRXdta25NeWVXUGxNZ1pGOWlVMkxKSXd2NEFldDVZMEl6dWJ1cnA2L3ZYT0I1ak5qUTlxUncwZFFuVnRMZCt2VzA5dFhSMExaazBuUENTNHhibEJBZjdjdC9oMnZsNjFodS9YclNlbVR4UXpKMDNBU2ZQVDlOdmF1anFXcjFwSFFYRXhkODZmeTZtejUxaSthaTEzM2pZSFgyOXZqRVlqT3hMMnMrL3dVWVlON00rTVNSTTYxUCtPVE5OdHpabnp5WXdZTXJCRDErMEtScE9KZW4wRGxUWFY1SmNXTi81WDB2aG5lWFZWcStmNWVYZ3hic0FRK29WR29GVEs3MHdoUlBmVlk0TlJveG15eW96dFZ4UTNsYXd5STMxOGxESmxWd2pSYVliMmpzSERWY2MzMnpaU1UxK0h5V1RpYU5JWmppYWRRYTFTb1hWeXhzVlIwK2EySmpmQ2tJRnpPcVdkdStiUHhZd1pqYU9HRmZFYmFHaG9ZUHpvRVd6ZnM0KzYrbnJtejVqSzZnMmJXYjFoYzZ0dFBQSHdnNnpkK0NQVjFUVTQyTnMzTzZaeGRDUWlQSlE1MHliaDQrVkZaSGdvRzdmdDVKT3Z2Mk5JLzFqU01qS3ByS3BpN3ZRcERPb1gwK0grSnh3NmNrMVplM055OHlncEsyUGp0cDFzM0xiVFVyNTB5V0lDTDIwWms1VnprVDBIRGxsZUE1YjMxME5lUVJZdjc5cUp3V2pFYkRKak1wc3htVTBkV3BmcXBYTWpPclFYMFNHOUNQVDJsZW00UW9pYlFvOE5SZ3VyWkdwdVQ5UmdORk5ZWmNSUDI3TkdLb1FRWFN2Y0w1QW5GOTNEemhPSE9YajJGTVpMUVlEQmFLUzBzb0xTeW9vdTdpRjAxa0JlY0dBQUFDZlBuS1dvcElURjgrZGdiMmZIOUluamlPa2RTWEJnQU9aMmZuM3F0RnJ1dldNaERYcTkxU0M5YVpiWjhvcEszSFN1cUZVcURoMC9BVUNBbnk5R2c1SENvbUs4UEQxYVRWNWt6ZUQrL1JnMVpIQ2JkZllmUGRicVZONkR4eHI3TUdYY0dIcjNDcWU4c3BLdlZxNXBWaWNqTzRlTTdKeG1aVHNTOXR2Y3g0NDZjVDZCNnRyYURwMmpWQ2pRT0RnUzVoZkFzTjc5NkJVWUxBR29FT0ttMDJPRDBmSzY3cG5sVGx5NzhqcVRCS05DaUU3bjVPRElyQkZqaWVzM2tNUUxLWnhKVHlXN01KK2UrRml6cHJhV0xidjIwamN5d3BMRVI2RlFXQUxWZ2YyaTIyMURvVkMwR0JVRnFLcXVKalA3SWxrWEw1S1dtVVZ4U1NrNnJaYWhBL3N6c0Y4MGhVVWxKSjQ3ejVaZGU5QWJETmlwMVhoNWVqQnBUTnRUYnkvVE9Ecmk2ZEgyM3BnYVIwZXI1V1hsRlp4TmJreW81T0xzaktlSE80b3JwckZlbVlGM1I4Sis5aHc0MUt6OHpZLy9pNk9EZzAzOXRZV2IxcFBxbW80OThEQ1p6WTM3NUthbmNqbzlGWjJ6QzZGK0FZVDdCZEluT0F3WGpWT245VThJSWE2WEhodU0xaHQ2NHRjSEFmS3pGVUpjWHpybnhxUXZZMklIWXpTWnFLcXRwcUs2R29PcGE1ZCtsSGZpTTlaMW03ZGdNcHVZT1hraUFHYXpHYVBSaEZwOTdRLzY4Z29LV2JsK0l6NWVYdlNKNklYUFNFL3M3ZXp4OG5USFhhZkQwOTJkdmxFUkdBd0dNckp6dUpDWlRVNWVIZ0YrUGkzYXNyYnZhRWVtNlRZOVg2VlNFUjBWaVp2T2xaTFNzcXUvUWVDSmh4Njhwdk92Tkh6UVZFYldwRkZkWDRmWjFEZzkxMlJ1elBwc01wdW9xYStqdExLQ2tzcHlTaXNyTVZyNXQxaGVYY1hKMUNST3BpYWhWQ2lJQ0FobVlFUWYrb2FHWTYrMjY5VCtDaUZFWitteHdhaHMzOUp6eWM5V0NIR2pxSlJLZE01YWRNN2E5aXRmWjhjdnRzeVdlalYySk93bk9TMGREemNkcXpkc29xS3lpdkxLU21aTm1jaUJJOGNvTEM2eHVTMXIrM2hHaG9meDIwY2Z0aVExYXBwTVNLVlM0ZUdtdzh2VEEyOVBUOGFOSEU1RVdHaXI3Zi9xZ1h1YnZVL055R1R6amwzRTlJNWl3dWlSQUJ3NWVRcGZiMitDL1AybzF6Znd6ZXA0VENZVEMyYlB3RTM3MDg5Tm9WQnc5TlJwNG9ZTkpmN0hyYTMrM1Z3NUNub3Q5V3lsQkFaRjlyV3BydGxzcHFLbW1wTEtjaTRXRlpDZWQ1R00vRnpxR3VvdGRVeG1NOGs1bVNUblpHS3Z0aU1tTElJeHNZTmtmMUVoUkxmVFk0TlJJWVFRUWxpbmNYUkU0NmpCeGRtSm9BQi8zSFN1UklXSFlXOW5SMjFkWTFDVGxwSEorWlJVWW5wSEVSb2MxS0gybTJiWG5UdzJqaUVEWWlrdUthV29wSlNDb2lMeUM0dW9yS3B1dHJiVW1xYlRjUlBQSmJGMTkxNGlRa080YmVZMHkxclZnOGRPTUdyb1lNdlU0anZteldiWml0V3MyN1NGQmJPbUU5YWs3MVBHeFdFMm0xc05SbThHQ29VQ25iTUxPbWNYd3YwQ0dSTTdHSlBaVEVGcE1lbDVGem1ibVVaNmJvNWxlbm1EUWMveGxITWNUemxINytCUXhnOFlTb2lQZjVmZWd4QkNYQ2JCcUJCQ0NIRUxtVEI2SkJQalJsazlGdE03Q2dDOXdVREN3Y080NlZ5Wk4zMEtkbloyRkJhWGNERXYzNmIxcEFBblRwOGxQU3NiVDNjM1BOemM4SEIzSXpqQUgzc3I2MHpiWWpBWTJMbzdnVVBIVHhBUkdzTHRjMlpoTm9QQjhOTlVWWlBaYkhudjcrUERvamt6K1Q1K0E4dFdyR1p3LzM1TUdEMEtaeWNOQ29XaVE4bVNiaFpLaFFJL0R5LzhQTHdZRlRPQWl1b3FUbDFJNW1SYU1ybkZoWlo2U1ZrWkpHVmxFT29id0l6aGNRUjUrM1pocjRVUVFvSlJJWVFRNHBaaVN6QzJhOThCeWlzcnVmZU9oZGpaTmE0M1BIWDJIQW1IanVEczdFUmtHMU5yTHlzckx5ZXZvSkN6eVNrWUREL3QrYTNUYXZIeTlNREh5eE52VDAvQ1E0TFF1cmhZYlNNcE5ZMHR1L1pRVWxiTzJKSEQyWFBnRUsrODgzNkxlZ2VQSHVmZzBlUE55a1lNSGtoaGNRbEhUeVp5NnN3NStzZjBaZHFFY2RpcGUvNVhIMWRuRjh1NjU3eVNJbmFmT2tyaWhSVEx2cklaK1JmNUlQNTdCa1gyWWRyUTBXaWRuTHU0eDBLSVcxWFAvMFFXUWdnaFJBdDZ2WjdjZ2dKeWN2UEp5YzNEMGNHQnVkT25rSlZ6a2YxSGpqRmk4TUJtVTF3bnhvMGlQVE9iTlJzMjgvQTlTOUM1dHIyT2RrTGNLQ1pjR29FdEs2K2dxS1NFd3VJUzhnb0t5UzhzSWkwakU3UFp6Tks3RjFzTlJnMEdBMGRPbk1Ka05uUFBvZ1dFaHdRektMYmx2cVJ2ZmZ3WmcvdjNZOHlJWWMzS25UUWE3TzNzdUpDWnhZR2p4MUVvRk0wQzBUVWJON05tWSt0N3FmWVVmaDVlTEo0d25TbERScEtRZUp5anlXY3hHQnRIa1krbm5PZE1laG9UQmcxalRMOUJLSy9JTEN5RUVOZWJCS05DQ0NIRUxXVGQ1aTNrNU9WVFhGS0syV3hHb1ZEZzVlSE9nSmhvU3NyS1dibCtJMTRlSGt3ZU84WnlqdGxzeG1BME1uWENHTDc4ZmpXck5temlnVHNYMlR6bDFVM25pcHZPbGNqd01FdFpnMTVQZm1FUmdYNStWczlScTlYY2VkdGN6R1l6Nmt0QnBKdXJxOVc2RHZiMnJSNExEd2ttUENTNFJYbGIrNHcybXdKOGVjOVpLMlUzRXcrdGpybWpKekJ1d0JBMkhkcEg0b1Zrb0hGTjZZK0g5M0V1STQxRjQ2Zmg0YXJyNHA0S0lXNGxFb3dLSVlRUXR4Q0R3WWlQcHllRCs4VVE0TytIbjQ4M2RtbzFKV1hsZlBUbDF6VG85ZWoxQnQ3NjVMOFlERWIwQmdOR1kvT3RSTEl2NXJMMzRHSEdqaHplb24xcjI3RmNMWlZLWlZONys0OGNZLytSWTYwZUh6WndBRE1uVDdDODE3bHE4WEIzdzlQREhWZFhMWGZkTmc5UEQzZVNMNlFEOEk4MzMyblJocld5bTVIT1djdWRFNmN6TWpxV0gvYnZKcStrQ0lDc3duemVYck9jbVNQR01xeFBQM3JleWxvaFJIY2t3YWdRUWdoeEMxazRlNGJWY2c4M0hmMzY5RWFsVXVLbWM4WFIwUkZIQndjYzdPMHRmOXJiMitQZ1lNKzNhK0pKT0hTRUlRTmltMlhPQlZwTmptU0xIUW43YmU1dlIzaTZ1emQ3MzNTZlVEdTFtcWhlWVFCRWhJWGk2TkIrZ3FYVTlFd3VaR1pkYzcrNlVxaHZBSS9PdjVPRXhPTnNQYm9mbzhtRTNtQmdYY0lPem1kZTRMWXhrOUU2T1hWMU40VVFQWndFbzBMY0FFMUhGZFRLYTk5VVhnZ2hyb2M1MHliYlhNOXNNamNMUkYyY25QRDI5TEE2V21xcjArZVRjTGtpQU9yWHAvZFZ0OWRSd1FIK0JBZTB2KzFKWkhnWXhhVmwxNzlEMTVsU29XQnMvOEZFQmdhell0Y1c4a3VMQVVqS3p1RHQxVjh6UDI0aU1XRVJYZHhMSVVSUHBqQmZUcTNXdzNUVzV1Q2lleG9VMExHdEFicmFhOTkvUVdsbEJRQlAzM2svT3VlMkUzOElJY1NWNVBkYXo5YlZ2OWNNUmlOYmp4NGdJZkVZVGI4WURvcnN5NXhSNDNHNGxGVlpDQ0d1bHNKS29nRkptOVpKa2xJdlVGbFYxZFhkdUc1MkpPeTNhVXBTZFUwdG0zZnNJaXZuNHFYM05kZTdhOTJld1dpa3NxWWFBQVhnb3BFVStrSUlJYm9YdFVyRmpPRnhQRGhyUWJNSHBzZFR6dkh1Mm0rNDJHUy9VaUdFNkN3eVRiY1RwR2RsOCszYWVFSUNBN2h2OGUzZFlrUHROUnQvSkRzM2wxL2NlN2RsajdncjkyQnJpN096VTdPcFVYc09IQUt3bXBHd3FicjZPZzRlTzRHbnV6c1g4L0xadGY4Z015ZFBwSDkwbjQ3ZlJBK1JubmZSa2tZL3lOc1hsYVRPRjBJSTBVMkYrd1h5K0lJbC9MQi9GeWRTendOUVVsSE9oL0hmTTNYb0tPTDZEZW9XMzNPRUVEMkRCS09kSUN3NGlQN1JmVGwxOWh4SFQ1MW02SUJZbTgrOTFxeURzWDM3c0dEVzlHWmxSY1VsbkRwN0RvQjFQMjdsOXRrekFkaThjN2ZON2ZyNytselZPaDNMTHlpRmdxRURCMUJRWE15YWpadXBxcTVtOUxBaEhXNnZKMGhNVDdHOGxyVTNRZ2dodWp0SGUzc1dqWjlLVkZBSTZ4SjJVSy9YWXpTWjJIUW9nZFNMV2R3K2Jpb3VHa2x1SklTNGRoS00ybWpmNGFOdFRqbFZLQlNvVkNyeThndllzbXRQcS9XbWpoL2Jvc3paeVluQi9mdTFLRCtma2taaGNYR3J5U0F1ajFaZWFkZitnN2hxWFJnN1lqanJ0MjdIMjhPRGNhTkc4T2Vubm1oV3I3cW1odGZlLzVpUlF3Y3p6VXEvcnNibFlMUnhYemdWODZaUEpkRGZqejRSdDJZUVZscFp3ZkdVeGdjREtxV1MyUERJTHU2UkVFSUlZWnNCdlhvVDdPM0hkenMzazEyWUQwQktUaFp2cjE3TzdlT21FQlVVMnNVOUZFTGM3Q1FZdGRIeHhETVVsNWEyVys5WTR1azJqMXNMUmwyY25heW13aThycjZDd3VMalZOUG5XZ3RHY3ZEek9KQ1V6Yy9KRWhneUlKVHMzajUzN0RoRGc1MHRFV1BOZkd2bUZqWHVMQmZqNnRObG5hOW9iMGQyNGJRY2J0KzJ3dkYrL1pUdkJBZjQ4Y05jZEhiN1d6Y3BrTmhPL2I2ZGxjL1NSMGYwbGNaRVFRb2liaXJ2V2xZZG0zODcyWXdmWmZmSUlacUM2cnBZdmZveG5jRlEwTTRmSG9YRnc3T3B1Q2lGdVVoS01kdENWbzR2ZGljbGtZc1BXSFhpNDZSZ2NHNFBKWkdMbTVBbGs1VnhrOVliTkxMMzdUdlQ2bjdJeHBtVTBKaVJTcTFUa0YvNlVtTURGMlFWbkowMkw5cHVhUG1HYzFYSzl3Y0QydmZ1STZoVk9lSEJRczJOYUY1ZXJ2YldiamhuWWRHZ3Z5VG1aQURnNU9ESmg0TEN1N1pRUVFnaHhGVlJLSlZPSGpxSlhRQkFyZG0yeEpPVTdsbnlXcEt4MFpvOGFSMng0RkxLU1ZBalJVUktNZHBLaWtoTHE2aHNJOHZkclZtNHltVkRlb0lRMSt3NGZKYStna0VWelp2SFp0eXNJQ3c1aTh0ZzQ1cytZeXJkcmZ5QTNQNTlWNnplMU9PKzdkZXVidlo4OE5vNjQ0VVBKeWMzajArWGZXY3IzSERoa0dZMXRMU2h2ME92WnZuY2ZnWDYrakJneXFCUHY3dVpoTUJwWnMzZTdKZkdEVXFua3Jza3o1Y214RUVLSW0xb3YveUFldjIwSjYvYnQ1UFNsZkFqVmRiVjh0Mk16aDgrZFp0cXcwUVI1KzNaeEw0VVFOeE1KUnE5Q2NVa3A1WldWOUFvTkFSclhSMzY2L0R1OFBUeDRjTW5pWm5WUG5UM1B0ajBKekpnMG5wamVVVmJieXk4c2FuUGFxeTFKamk1UHg0MElDeVc2ZHlRWjJUa2NPSHFjd2YzN0VSd1l3R05MNzZPK29YRlVkUHpva1VSYzZ2dVZtZ2FmYmpwWFpreWFBTUNtN1R1SkNBMGhzbGM0QUhxOW50cjYrbWJuYWh3Y3NGTTMvcE82bkQwV29LS3lDaWVOQnJWYTFlNTkzTXhNWmpPSkY1TFpkdXdnSlJYbGx2SjVveWNRN2hmWWhUMFRRZ2doT29lVG95TjNUWnJCK2F3K3JOdTNrNHJxeG0zdEx1VGw4RUg4OThTRTltTHEwRkY0NmR5N3VLZENpSnVCQktOWDRldFZhekZqNW9tSEhnUWFrL1lFK3ZseElUT0wrdm9HSEJ4KzJyajZRbVlXMVRVMWJVNVJkWEYyWXRqQUFTM0t6eWFua0Y5WTFPcWEwUjBKK3kydlU5TXpVS3RVekpveUVZQzRFVU01ZWlxUjNmc1BNbi9HTkRTT2pwWmcxRjJuSS9EU0NPNXI3My9NbU9GRHJZNWlPanM1TVh4UVk3ODJiZCtKdjUrdjVmMlJrNGxzMkxxOVdmMVpVeVl4ZEVBc2FyV2Fob2FmcGdOdjNiMlh6SndjSGx0NnZ5Vll2VloxRGZYa2xoUjFTbHRYelF5MURmVlUxbFNUVTVSUFVuWUdOWFYxbHNOMmFqV0x4azhqSnJSWEYzWlNDTkZUS0JWZ01uZDFMOFQxb0x3SjU3ZjJDUTRqekMrQXJVY1BjUEJjb2lVL3dwbU1OTTVtcEJFWkZNcUl2ckZFQllXaTdHWmJ3WmpOWmt4bUV5cGx6MzVJTHBvem1vd29GY3JydGpXUndXaEVyWkovVXgwbHdlaFZpQXdQNWZDSlUxek16eWZBdDNFNlNuQ0FQMmtabVdUbVhDU3FWNWlsYm5wV0ZocEh4eGJUZDV0eWRuS3ltakczcUtTVS9NS2lWclBwTmcxR3g0NFlocitQRDI2dXJnQzR1cmd3ZWV4b1FnTGJIcEdycnFtaFFhOXZzMDViL3ZmWGp3THd6N2ZlczVRNTJOdGJBdC82aGdhU1V0UG9GUmJhYVlFb1FHNUpFWjl1V04xcDdYVzJZRzlmNXNWTnhNL0RxNnU3SW9Ub0lSelVDbXIxRW8zMlJBN3E3aFdzMmNyQnpwN1pJOGN4S25vQVc0OGU0TlNGWktBeGIwSnlkZ2JKMlJtNHVXZ1pFaFZObitBdy9EeTh1c1VlcGRzTzd1T2ZuN3pIK25jL3ZlcUFkTVl2NytlUlJVdTRZL3BzUzFsWlpRVXZmZmcyOTgrN25kZ28yL2RYTDYrcVpOWFdUZHcxWXk0YXgydGYwbE5hVWM0bnE3NWx4cGdKeEVaMmZKdSs2MjNmaWFQb1hMVEVSTFNjTVZoWVdzS3FyWnVZRVRlZTBBRHIzMkZyNm1wUktwUTRPamdBalQrTHB4OTRoT2x4MXZPWlhEYjdWMHQ1OHA0SG1UTitjcnQ5UEhIK0xEL3UyODN2SHZ5RkRYZlU2TTFsLzZXNHZKUVhuL2hkcy9LOXh3N3o0Z2R2c2VLMWR5a3VLK085YjVmeHE3dnVJY2pYMythMmV6SUpSbTFrTnBzc0g2Q1J2Y0k1Zk9JVTUxUFNMTUZvVUVEalA2ak1uQnhMTUpwZldFUlZkUTJ4Zlh0Yi9mQzkvQlNSVGxqeXIxS3BLSytzNU5EeGswM0sxT1RrNVpPVGw0Kzd6aFV2VDQ5cnZzNlY3TzNzV3BScE5JN1VYaG9oUEhYMkhIcURnVkZEQjNmNnRidWpRQzhmeHZZZlRFeFlwQ1J5RUVKMEtwMmprbHE5c2YySzRxYWpjN3d4dVNXdUZ3OVhIWXNuVG1kcy84RnNQMzZJODFucG1NMk5EMDdLcWlyWmR1d2cyNDRkeEVYalJHUmdDRkdCSWZoN2V1R3UxYUc2UVhrMWJnUzFTbzJiMXBYZi9mc2w3cDQxbi92bUxiUXBiMGgrVVNIZmJJeW50THljcCs1L3FOVjZYNjFmdzJkclZqUXJHeElkeS8vOTVuK2JsUzNmc0k3dEIvZFJVVlhWYmpCcU1wazRrNWJDZ1pQSHFheXU0amYzL2J6ZC9sNExnOEhBNjE5OHdvUmhJNjBHbzUrdlhjbm1oRjA0YTV4YURVYTNIOXpIaHl1VzgrMi8zcmI2UGRSV1dYbTVyUjQ3bFh5T0gvZnQ0YTZaODFxdG8zRjB4TXV0Y1RwNmFVVTVXdy9zWmVtQ3hTM3EyZG5aWVRLWjBCc011THU2WXFkVzg5aUxmK0hKZXg1azZxak8yVnJ4WmliQnFJME1SaVBxU3lON1lVRkIyS25WSktWZVlOS1kwUUNXb0RRbk44OXlUbXA2QmdDOUk2eFAwelJlV2xmcFlILzEveU0xdFduN3psYVA5WTdveGZTSnpaOFlYUTZHTy9zcHBiTkdRM1ZOTFdhem1ZTkhUeEFXSEVSd1FPYysvZEhZT3hEbUY5Q3BiVjROSjBjTnJrN09lTHE2MFRja1RMWnVFVUpjTjk0dUtrcHFURFFZWlhTMEo3RlhLZkJ4NlJsVCsvdzl2Zm5abE5tVVZWVnkrUHhwamlTZG9icXUxbks4cXJhRzR5bm5tdTIvN2VucWhyZWJCNTZ1T2h6czdYR3dzOGZCemc1N3RSMzJkbmI0ZVhqaDdOaDJodi91d3NYSmlUOCs4amdEKzhUd3pqZGY0SzdUTVgvaVZBQ3FhbW9vYlpKUG9pbU5vNGE0UVVNNW41SEdoZXdzeS9mTnB0eGRkY3lkTUlWeFEwWll5bFp0M1VoVlRVMnplcG01RjltY3NKdFhudjRqejczMUt0c1A3V1BTOE5GV3IvdVBqOS9sOE9tVFZGWTNaa2Z1WnlVNDdHdy83dDlEYlgwZGQ4K2UzK0pZVXNZRnR1emZ3OFRoby9qcWg5VU1pZTVIZEsrVys3T2ZURHBIVEs5SWF1dnJxSzF2SFB5b3E2K2p2S3JTVWtmcjVNeitrOGQ0NGQwM1dQMmZENndta1h6NCtXZmE3VzliZFVZUEhNTC9lK3czQUh5M2VUMDZyU3R6SjA1cFVjL1J2bkg1bnNGZ1FPZm16dk8vK2grKyttRU5Gd3NMMnIzK3JVQ0NVUnZWMXRYamRHbnFoRnF0SWlRb2tOVDBEQ29xcTNEVnV1RGdZSStyMW9YYy9BTE1aak1LaFlMa3RBdW9WS29XKzN0ZWRubDZiRlYxamRVOVF3dUxpd0hyKzRsYVl5M0RiVjVCSVI4dFcwNUlZTXZBcmU1U0FpTDdhd2lHaTB0YTdyM3FxblVoSXp1SE0wbkpsSlNWTVcvRzFLdHV2elYrSGw3OGZOYkNUbTlYQ0NHNks1VUNndDFVcEJZYnVyb3JvaE1GdTZsdXlqV2piWEZ6MFRKMTZDZ21EaHBPVWxZNjU3UFRTYzdPcEtxMmVlQmtOSmtvS0N1aG9LeWsxYlpjTkU3OGR2SDlIVjZMTitPWDk3ZGJaL2F2bHJaNmJNS3drZnp4a2NmNVptTThuNno2MW1xZEQxY3M1OE1WeTF1VVAzamJIYno5cDc4UzZ2L1R5TjdPdy92NXo3TC90dHVuUi8vMko2dmxsNmVYL3JCekc1VTExZnppanJzQjBEci9sSlBFWURUeThpZnZzWGpHYktKN1JmTDQzZmZ6eHBlZkVoRVVRb2gveTFIR3cvUSt5aFlBQUJoeVNVUkJWS2RQTWp4MklLTUdET2FsRDk5dXQyL1h5bUEwOHMzR2VCWk9tWUc3cTQ0alp4THg4ZkFrMk0rZkJyMmVWejU5bjlqSTN2emg0Y2Q0OGYwM2VlSGROM2pqMmVmeDlmeHB5WlBlWU9EdzZaTlUxZFJ3NTlPUFc4cmZYdjRGYnkvL3d2TCtveGRlYnJjL205Ny92TlZqUCt6YXhuK1cvYmZOT3BlVmxKY1J2M01ydjc3N2ZoenM3RW5KeWlBeStLZnYvbzcyamRPSjZ4c2FLSzBvcDdDMGhMREFZQXBMaS9uZys2KzVmOTd0bGluSHR5SUpSbTFRWDkrQVhxL0h4Y3ZUVWhZV0hFUnFlZ1lwNmVrTTZSOExnSStYRnlrWDBpa3VLY1hKU1VOMmJoNjlRa053c0xlMzJtNU5iZVBUbkpLeXNtYnJQNi9VMXJIMkhEaDZERWRIQjRZTWlLV210cmJac2RLeXhpZDBydGV3LytlN24zM1pvc3hOcHlQeFhCSTc5dTRuT2lxeTAwZEZoUkRpVnFWMVVCTGhxU2FyekNnanBEYzVlNVdDWURjVldvZWVNMDMxU21xVmlwaXdDR0xDSWpDYnplU1dGSkdVbFU1MllUNEZaU1dVTlJuSmFrMVZiUTFWdFRXNHVYUnM1bEZyd1VodVVRSFB2ZlVxWnJPWjZGNlJQUDNBSTFiclhSNkFtRDF1RW5HRGhyWTQvdkR6ejNEbmpEbE1qeHR2S1RPWlRQemloVC9nNHVSTVdFQlFpM1BncHdBb0t5K1hZTC9tMzQ5U3N6Skp6cnpBekRFVG1wVTNEYXpUY3JKdzF6Ym1CeW12cWlMazBpd3hzOW5NcTU5L2hOYkptYnRuTlk0NlRodytpc1NVOC96aGpWZDQ1YmQvSU1DbitiWTczLzdyYmNzMDRoc1JqTWJ2M0VxRFhzK1NXZk9vcWF2bDVZL2ZaWHJjT0I2Ni9TNysvZG1IRkphVThOZkhmd3ZBMHc4K3d1Lys5UksvLy9kTC9PTTN6MWo2dnVmb0lkeGRkWHp5dDFjczdkNzU5T004dnVRK0pnei9LZUduMXNtWnJMeUxOdlhMMm5UZHk2UFkxbzU1dXJuaDFHUzAvcE5WM3hMczY4KzAwZU5JemtqbjF5ODl4NTB6NXFCU3FTZ3NLU0U3djdHTmg1OS9GcVBwOHF4SWU3emRQZkh4OEtTNnRrYUNVZEcyb3RMR0ozWmVIaitsS1E4TGJ2eVF1WkNSMVNRWTlTUWpLNXVLcW1xeTgvSWFQK2g2dDV4ZWNGbEZWV002OUhHalJqQmg5TWdXeDFkdjJFeml1Zk90N3VscGJjdVg0NGxuY05WcTZSVWFUR2w1T2FmUEp6TjI1SERzN2V4YUJLTVoyVGtBK0hwN3Q5ckhLK1VWRkpLWmM1SEk4RkJ1bXptZC90R05DL1RMS2lvc0g5emVuaDZZeldhcWEycVlOcUZ4YXJEUmFFUWxHY2FFRU9LYWFSMlU5UEZSVWxobHBMek9STDNCTEZsMmJ4SktSV095SXAyakVtOFhGYW9lTmlMYUZvVkNRWUNuTndHZVAzM25hTkRyS1N3dnBiQ3NoUExxS2hyMGV1cjFEZFRyOVpiWDRmNkJIUTVFZ1JhQjNtV2ZyZmtlVDUwYlJXV2xGSmFXVUY1VjJlYTZTcTJ6TTFwblo2dkhkQzdhWnRlcHFtbWM3dXJpN05TaXJvdVRzeVZoVFY1UkliOTQ0UThNNlAzLzI3dlB3S2pLYlkzai81bEo3NFEwQXFHWEVHcW9oaXFDZ29EU0ZMbEd4SUxLdFNDS0tPaFJFQnZnOGFBY1FFQ0txRWdWUkpFcXZVazdkRUhwUFNRUVVvQkF5dXo3WVdCSW1UUU9qdGY0L0Q2UlBYdG1kaVlFNXBuMXZtdEYwcmQ3TDZwVnFBakExcjI3bVA3RGQzbkNhTG5RTXZoNDJhN2hVbktTUGVnbXA2YmdXNlVhaG1Fd2Z0YlhIRHB4bkg4TitrZU83VmYvKzhoakpDUW1NbURVY0lZOC9UelJOV3ZaYnl2S2Z0YUNHSWJCZ0pIRHliSm1NV2J3c0FJZjcxSktNbC85TUorZTdUdVJsSkxDd3RVcmNIVjFKYlp6VjZiTW44MmFiYjh3dU8vL1VpWTRCQUJQZHc4KzZQOGFnMGVQcFArSVlRenM4d3d4OVJxd2JmOGUyamR2algrdXZ4TWU3aDU1amhWVlFVdHhIZDMyK2xQOWFOdTBHUUE3RCs3bjUxODJNdnIxdDhuS3ltTEsvTmxVaVNoUFpLVXF6RnV4aE9CU2dWU0pxTURCWTBkNHF0dkQxSStNSXFSMEVIN2V0MThJS21rVVJvdmd6TG56d0sxOW9RQmhJY0Y0dUx0elB1SFdlSkdZUmcxb0hkTVVpOFhDekFVL1lEYWJxWkhQZmxHQWl4ZHRJVGN3d1ArT1hHZG1aaFpiZCs0bU9TV0ZKM3M5ektidE8zQnpkYVZKZEQwQVhGMWNxVjZsTW42K1BsaXRWbmJ0MncvQWpqMTdhZE04QnJQWlRQM2FVWVFFNSt3QW0zRGpPamR2L3c4YnRtekR3OTJkSnRIMUNBd0lBR3ovbWFTa1h1YjN3MGVwV2IwcUthbTJUenJyUnRYRXo5ZjJ5L2J6dWcyY094K2ZadzZyaUlnVW44VUVZYjRXd256MUlaLzhkYm01dWxJMktJU3lRU0ZPZWI2dCszYXpmZjllZWovUWpVbnpadkpZcDY2TW0va1ZZOTk2OTQ2TWVibTVmOVBYSzI5NGJkMm9LYTBiMlFvUFlVSEJmUGp5SUNiTy9aYVhQaHBLcDFiMzhOS2pmYkJhclE2WEkwOFpmcXZLZXlrbG1ZQnNsVkVmTHkrR2poL042Ymc0WG5xMEQwbXBLU1NscHVTNGY1OHVQZmhpM2l5R2ZEYUswYSsvN1hBZjV1MHdESVA0eEl0WXJWYXlyTllDdytqRnBFdGNTYnZLdE8vbjh2V2lCV1JtWnZKT3YvNU1XekNYaGF0WDBMWnBNNnBHVk14VGlYemw4YWVadm5BZXc4Wi9Tb3NHamVuWnZoTW04bFlzRTVPVENteElWSmpzQWJNZ3VaZC9iOTcxSHd6RDROV1AzOGRxdFRVN3Zma2FONDl1Qk5pVzUvNjBiaFdWeXBXbmF2bUt0MzJOSlpYQ2FCRWNQbllNZ0VvVnl0dVBtVXdtbnVqMUVLVkwzYXFXM216SGZUVXRqV01uVDFHbFl2a0NXM1NmT0dOYlBoQVdjbWYrRVhaeHNmRHdneDJaK3UwY1pzeGZ5T1VyVjdpNzJWMzIwciszbHljOUgrd0UySmIrSmlZbFU3NXNPSnUzLzRkVFo4N1NyVk1IT3Q5N2ErUDFxYlBuV0xKeU5mRVhiSHRYQXdNQ2lLcFJEVThQRDliOXNwV0VDeGVKdjNDUnhLUWtETVBBeGNVRmk0c0xxemZhbGhYZnJMemFYcE5yWEhDd3YxUkVSRVRrajVaeTVUS2ZmajJWUnpzOVNJQ2ZyUWpRTHFZRjgxY3VZOWJpSDRudDNQVy9mbzRyTjFhZ2VYdm1yWXpldE8vdzd3QkVSOVppL0Z2dnNYRDFpbHZqOERMU2NYY3JlTGxtWW5JeUFiNjJDbUR5NVJUOGZIeXBXYWtxQXg5L2hwNnZ2WkR2L2Y3NTJsdmMxNnpsSFF1aVlLdXNUaDArQ2dPajBQRjlWY3RYWk1iSXp3anc4ZVg5U1dNeG1VdzBxOStRSGIvdTVhSDdPckp1eDFaVzVsT2hYRHBoT3ZOWExzTnNNdEgvbzJFT3o1bjIvVnltZlQ4M3g3Ri9QT2Q0WmFFam82Wk9ZTlRVQ1lXZm1NdEQ5M1drWmNNbXVMbTY4dmEvUDZGRmcwWjVYbU4zTnpjODNUMDRlZTRNSHU3dW5JMC96OW40ODV5SmorTnN3bmxpNmpVa3RsT1hZajkzU2FFd1dvaExTY2tjTzNtYU1xRWhlU3FZUVlHT1I2WHNPL2c3VnF1Vk9wR1IrVDd1OWV2cEhEbCtBbDhmSDRMdjRNaVZVdjcrZE92WWdaa0xGbUkybTJsY3YyNmVjOWIvc3BVTlc3WlJyWEpGSHVueUFOdDI3bWI1MnZWODhjMU11dDNmM3Q1d3lXUXlrWko2bVlaMWExT3ZkaFRob2FGWXJWYkdUUDZTcTJscGhBWUhVYkY4T1pvMWJraVowQkRjWEYzNWN2WThQRDA4aUt4YWhlMjc5M0RreEVtcVZDaFA2dVhMOWtxcWlJaUlpTE1ZaHNHb3FSTUk4UFdseDczM3MyYmJGZ0RNWmhNdnh6N0JHNStPcEc2Tm10VEpOUnYwN2JIL1l1dmVYZmsrYm40TmpBYU1IQTVBYk9ldVBQNUE5eHkzcmRxeWtaL1dyYVoyMWVyMDZkS0RibTNiMjIrN2ZQVUtQbDc1QjluckdlbGN2WmJHOEFsajdNZUdqaHZOQi8wSDRlL3JhOStQK3YycTVaUU9LRVhMQnJZNTlXZmk0emg1N3F5OU1uc25GV2N1YWxCQUtkWnUzOExlUXdmNVl0Z0lUQ1lUTHozNkJDYVRpV2Q2OUNyd3ZqM2FkUURJOFhyZGxOK2MwVTI3ZGhUNTJ2cjFqSFc0TnppM3g5OThOY2ZYSVlHMmZaOFQ1MzZMcTRzTFQzZC9CTEF0MzkxMThGZDc4THlla2M2RU9UTUFXMmZrc3FGaGhBZUgwank2RWZWclJCWDVPa3NpaGRGQy9MeCtJNFpoMExSQk5KZXZYT1hUU1ZPS2ZOLzVpNWN5Zi9IU0hNZjY5T3hCUk5sd3R1L2VRMlptSnJVaml6Nk0ySnB0Q2NUcEd5Tmt6QTVhOEZXdUVFR3p4ZzNadUhVNzY3ZHNvMjNMNW9CdHVlMnkxV3M1ZnVvMEZTUEswYjJqN1JlN2NYUTkvUDM4bUw5NENiTysvNUUyeldObzFyZ2haY05DR2ZEczA3aTQzRm95WWphYmVhTFhRL2g0ZWVjNGZ2bktGYjZhTTUrMGE5Zm8vVkEzQWtzRnNPZkFRWmF0V3NPalBib1NmL0VpMVN0WEt2TDNLaUlpSW5JblRGMHdoejIvSGVUZmIrWmRqbHU3V2cyNjNOMk85eWFPNGJNM2h0cjNMQUs4SFBzRWFUY21EK1RtcUlGUmR2MC9Hb2FySmUvYjdQNnhUM0p2VEV1bUxwakRvRTgrWXRqekE0aXAxd0NBaE1SRVN2dm4vOEc5cThVbFQyT21RWjk4aUx1Ykd4OVBtMFI0U0NpeG5icHc2TVJ4ZHV6ZmF3K2pTemVzWThYbTljd2NOY2JSd3pyTm1mZzR4c3lZeHZPUDlDYlFQd0RETU93VEtJckQwWExjM010MHc0S0szZzhGYkdNSlMvbmQzcmE1blFmM3MyRGxNb2EvK0txOUtuN3cyQkgyL0g2UThPQlFta1Uzd213MkUrRHJ4MXZQdm9pSHV6dUdZVEJ6eVE5MGJObm10dmU2bGhRS280VTRjdndFNFdHaDFJNnNUbnA2dW4zLzVlM3k5ZkhoeXRXcmJOeTZIWXZGUXVNaVBsNTZlanFqeGszRVlyRmdzVmhJdjdHa0k3L3FiT3VZcGh3L2VacGZkdXlrYnMxSWZqdHlsTFdidDl3STF2VnAyN0o1anJYOTFhdFVvbGZYQjVtOWNCR3JObXpDYkRaelY4UG9ISUh6cGdBL3Z4eGZwMTI3eHZUWjM1R1Vra0szanUwcGQ2Tjc3cjJ0Vy9EVGlsV01uVElkZ0FybEhIZVdFeEVSRWZrai9MRG1aK1lzKzRuWG4zeU9DdUY1eDVzQVBOSDFZZlllL3AwaG40M2k0NEZ2RWx6Szl0NHFxRlRCSzlkeU56REt6akFNM0Z3ZGo4NnJXYmtxSHc5OGt4Mi83cU5CdG9aQ1IwNmZwRW50L044WG1zMW0rL01aaHNHVnRLdFlEU3Z1cnE0RSt2dXpldXNtWWp0MW9WR3RPbno2elZReU16TnhjWEZoMDY3dHRHclk1STdQbFM4T3d6QVlQSG9rMTlMVFdieGhEVi8vdUlDRXBFVGU3UHQ4amtwdlFXNVdmaDAxRmNxOVRIZjhQOTR2MXZWOU1uMHluMHlmWEt6N0FNUW5YdVNqeWVNSkxSM0VqdjE3V2ZEek1rNmVPOE5IQTE2M2R6VUd5TXJLWk8zMkxmYXRjeFBuZnN2M3E1WlR1Vng1N3FvYlhlem5MVWtVUmd2UnJXTjdna3ZiUnJxNHVibHgzOTJPUHdFcnJvcmxJeWdURWx6Z1dKWFNnYVhzWTFIYzNOeW9VSzRzcVpldllEV3MrSGg1RWxFMlBOOHdhemFiNmRyeFBwS1NVd2dPS28yWGx4ZHhDUW5FTkdwQTJiQXd4OWNVVVk3WTdsMDRjT2h3c1VLM3A0Y0gwWFZxNGVmclMxVDFXd09UbzJ2WHdtSTJzMjNYSG9JQ0ErMmRkMFZFUkVUK2FNczNyV1A4cksvcDJiNFRiZTlxbnU5NWJxNnVESC9oRmZxUGVKZFhQMzZmRDE0YTZIQXVaM0drWjJUa0dPMVhsTG1uQUVzMnJHSEpoalY1anZ0NSt6RGttZWZaZi9nUUI0OGQ0ZUN4dzl3YjA1TDBqQXpjM054bzJhQXhjNWI5eFBHenA2bFRQWkpyMTY5ejhQaFIvTHk5T1gwK0x0OFJOczVpTXBsbzNhZ3BMaFlYUW9PQ0NDc2RUUENOSmE0M3E3MlR2NXZGZ2FPSCtmRGxRYmk3dVJkWU5aMzg3a2g3TU0rOVRMZW9yM1YyTC96UDQvWktja0Y2RGNxNUR6VXBKWm5rMUZSTW1EaDYraVFSWWVFMHFWT1BzRnhOdWFLcVZHZkdUd3M1bHhEUC9KK1g4dVBhbGJ6NmVOKy9mUkFGaGRGQ0ZkUU45Ny9ScGNPOWhXNzJidG0wTVMyYjN2ckY2UDF3OXdMT3pxdVV2eitsL0cxTERyeTlQSG1vYzhkQzcxTXV2SXk5c2xrY3pSbzdYbWRmTjZvbWRhTnFGdnZ4UkVSRVJHN1hvclVyR1R2eks5bzJiVTczZGgxeUxPRk1URTRDNEhSY1hJNVZZaCs4OUJwdmpCN0JnSkh2TWJCUFgzczMxT0pLU2swaHk1cVZvNUZSZm5OUHdkWnBkdmlFTVhoNWVQQkIvMEVPdTlKYXpHYisrZVVrMGpNenFGOGppczZ0NzZGVzFlb3NYTDBDZHpjM0twUXBTNEN2SHh0MzdpQzJVeGRDU3dmeDI3RWpwRjY1UXBtZ2tEdmF1T2gyOWMxblgyaEVXQmxPeFoxajI3NDlESDY2SDFYTFYrVHd5ZU84UDJrc0gvUi9qYkloam9zb2hmSHk4S1JDZU5raWpiREp5c29pUFNPajJNOVJ0WHhGNW53eXJ0Q2x0bldxMThEVDNZTlhScjNIMWJRMDNuN3VKWnBITjJMeCt0VUUrZ2Y4clVPcHd1aWZKUHVuWlNJaUlpSnlaNXk3RU04WDM4MmlWY01tRE96VGwwbnpackpnNWJJODV6Mzc3cEFjWHkrYitCV2pYMytiSVorTjR0REo0MFVPb3dlT0h1YkEwY01FbFFyRTFjV0ZuMy9aQ0VDTmlyY0tHdmt0NTkzOTJ3SCsrZVVrcklhVmk4bEpEQjAzbXU3dDJuTmZzMWIySlowM2ZmemFtem4ydkdaa1ptSzFXdkZ3Yzhka010R2hSV3Y3L01yUEJnOGx3TmVQM2tOZTRmNFdkenVzTU9aK1RTNG1KK1U0NXFoWlVIYkZtVE9hWFdabUprZlBuT0szWTBjcEZ4cEcvY2dveHM2Y1RxdEdUV2gxbzhsU2xZZ0toQVVGODg3WTBYdzJlR2lCalozeVV6OHlpa2xEUHlyU3VSUG16TEEzR0NvT3M5bHNENkxKbDFQWmYvaDM5aDc2allpd01uUnMyUWF3OVh4WnZuRTlCZ2FYVXBMNTlJMTM3QjhPYk55NUhVOTNENFZSRVJFUkVaR1NvRXhRQ09QZUdrNTRjQ2htczVsK1BXUHAxelBXZnZ2S0xac1lOWFVDaXorZmxxZWhVVmhRTUovLzQvMDhRYkFnMTY1ZlorTGNiKzFmdTdtNjhsUzNub1NIaERvODN6QU1kdnk2ajRXcmxyTjEzMjRxbHl2UGlGY0dZekdibWIxMEVSUG56V1Q2RC9ONTRPNjJkTHVuUGY0M1Jybmt2dGFVeTdhNTdwN3V0bzYyVDNhOU5jdTlsSjgvT3cvczUwTFNKZHJGdEhCNEhibkRWOXlGaEJ6SGloSkdFeTRsRm1uT2FOeUZCR1l0L1pFakowOXc5TXdwTWpNekNRc0s1cGtldlppN2ZESG5FdUo1cDE5LysvbnBtUm4wNnhuTGdCSERHVEZsUE8rOU9MREFQYThabVJtY2lqdEh3aVhiT0VKdlQ4OWN0MmNDNVBzWXR6dG5kUHYrdmF6WnRwa0RSdzl6K253Y0xoWUwxU3BVb203MVNLeFdLK3QyYk9XYlJRczRFMytlOXMxYXNXckxKbFpzWG04UG84ZlBucUZ6NjNzS2ZkNlNUR0ZVUkVSRVJFcVVjcUhGMzNKMFUzR0NLRUIwelZvcy9ud2FWOU91a1dYTndzZlRDNWRzVzdFTXcrQk1mQndIangxaDE4RmYyYnB2TjhtcHFRUUZsT0w1WHIzcDNQb2VlOUFjMFBzcEh1dmNsZG5MZm1MZThzWE1YN0dVRGkxYTg5QjlIUWtKTE0yQm80ZEp6OGpBejl1SEpSdldFRkk2aVA0amhuSGk3Sm44TGkvSE9KS2JUWUJ5Ly9sMm1NMW1wdHhZZmx6WTFqTlBkdy9PbkQ5UHc2ZzZQTmE1RzVHVnErRHY0OHZLTFp1WU1uODJudTRlUFBIV2ExelBTQ2M5SXdQRE1PejMzYlp2RDdPWExxTFgvUS9rKy9pWldWazhNOHdXNk5zMGlTRXNLSmlMU1pkWXQyTXI3bTV1SERoNkJMQ05sd0c0a25hVnhPUmsrLzF6ZCtNdFNQWnp6OGJIY1NydUhDMGFOS1orWkJSUmxhdHg3ZnAxRm05WXpmalozeEIvOFFKTmF0ZmpyV2RmcEZMWkNLcFZxTVNZR2JhL0t4WEN5M0xoVWlMUmtiVUtlY2FTVFdGVVJFUkVST1MvWURGYjhQWDJkbmpiOWZSMFBwZzBqcU9uVCtMbDRVbWoyblZwMC9ndW10YXRuNmZhQ2JZdXZpLzA2azNQOXAyWXNlaDdGcTFkaGIrUEw3R2R1L0xyMGNOTXVsR0Y5ZmZ4NWRVK2Zha1lYczVlK1hPMm9zNFo5ZmYxNWVPQlEvSWNqNDZNb2tlN0RwUU5MVU9Bcnk4K1h0NzRlSG5qN2VtSnQ2Y1gzcDZlZlBqRk9CYXZYODJEYmRyaDVlSEp2OTk4bDlEU1FUbXZ3OTJESlo5L21hUHk2ZXJxYXEvMG1rd21ZdW8xb0VGVUhRQTI3dHpCSjlPL3NKODcrYnRaVEhZd005YVI3T2N1bS9nVkQ3YTVOOGZ0YWRldnNYajlHbXBWcnNZN3ovV25Xb1dLOXRzNnRXcUQyV3hpMm9LNXJONjJtZGFObWhKWnFVcVJucmVrTWhuWlAzb29RWGFkVGYrekwwSCtRUFhEdGVkV1JFUkVpaS91UWdMN2p4emluaVl4dHozdTVHejhlZng4Zkl1OGx6RSs4U0lYTGlWU3ZXSmxYQ3g1QTJoQnpsMklKeWdnMEY1OU5BeURyS3lzSE5YWGtpenQyalZjWEZ6eXJiNGVPWFdTa01EU0RqOE15RDdMMUptamJheUZMRnUyV3ExY1RydHEzK1A3ZDJGeThFTlFHSlcvSklWUkVSRVJFWkcvRGtkaHRHaHRyMFJFUkVSRVJFVHVJSVZSRVJFUkVSRVJjVHFGVVJFUkVSRVJFWEc2RWh0R3pjN2JveXhPcHArdGlJaUlpTWhmWDRrTm8rNHVTaXdsbFg2MklpSWlJaUovZlNVMmpQcDdsTmh2N1c5UFAxc1JFUkVSa2IrK0V2dXVQdGpIZ3B0RkZiU1N4czFpSXNTbmVQTzVSRVJFUkVUay81OFNHMFl0Sm9nSVVHZ3BhU0lDTE5vektpSWlJaUpTQXBnTXd6RCs3SXY0STZWZXQzSXFLWXYwckJMOWJaWjRiaFlURVFFV2ZOMUw3T2NuSWlJaUlpSWxsc2xreWxOU0t2RmhGQ0RMZ0lUTFdTUmZzM0k5MDhCYTRyL2prc0Zzc2pVcjh2Y3dFK3hqUWF1dVJVUkVSRVQrbXY2MllWUkVSRVJFUkVUK1BJN0NxTlk4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UlpSWlJaUloSXlmZC9CVHRyN1A0V2VIQUFBQUFBU1VWT1JLNUNZSUk9IiwKCSJUaGVtZSIgOiAiIiwKCSJUeXBlIiA6ICJtaW5kIiwKCSJWZXJzaW9uIiA6ICIiCn0K"/>
    </extobj>
  </extobjs>
</s:customData>
</file>

<file path=customXml/itemProps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采用特定形状的、重新着色的图片（带有字幕）</Template>
  <TotalTime>0</TotalTime>
  <Words>7914</Words>
  <Application>WPS 演示</Application>
  <PresentationFormat>全屏显示(4:3)</PresentationFormat>
  <Paragraphs>1265</Paragraphs>
  <Slides>79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66</vt:i4>
      </vt:variant>
      <vt:variant>
        <vt:lpstr>幻灯片标题</vt:lpstr>
      </vt:variant>
      <vt:variant>
        <vt:i4>79</vt:i4>
      </vt:variant>
    </vt:vector>
  </HeadingPairs>
  <TitlesOfParts>
    <vt:vector size="168" baseType="lpstr">
      <vt:lpstr>Arial</vt:lpstr>
      <vt:lpstr>宋体</vt:lpstr>
      <vt:lpstr>Wingdings</vt:lpstr>
      <vt:lpstr>Calibri</vt:lpstr>
      <vt:lpstr>微软雅黑</vt:lpstr>
      <vt:lpstr>Calibri Light</vt:lpstr>
      <vt:lpstr>FrankRuehl</vt:lpstr>
      <vt:lpstr>Segoe Print</vt:lpstr>
      <vt:lpstr>Latha</vt:lpstr>
      <vt:lpstr>AvantGarde Md BT</vt:lpstr>
      <vt:lpstr>华文黑体</vt:lpstr>
      <vt:lpstr>Wingdings</vt:lpstr>
      <vt:lpstr>Arial Unicode MS</vt:lpstr>
      <vt:lpstr>楷体</vt:lpstr>
      <vt:lpstr>Times New Roman</vt:lpstr>
      <vt:lpstr>Tahoma</vt:lpstr>
      <vt:lpstr>楷体_GB2312</vt:lpstr>
      <vt:lpstr>Comic Sans MS</vt:lpstr>
      <vt:lpstr>黑体</vt:lpstr>
      <vt:lpstr>新宋体</vt:lpstr>
      <vt:lpstr>Office 主题</vt:lpstr>
      <vt:lpstr>2_Office 主题</vt:lpstr>
      <vt:lpstr>3_Office 主题</vt:lpstr>
      <vt:lpstr>Visio.Drawing.11</vt:lpstr>
      <vt:lpstr>Equation.3</vt:lpstr>
      <vt:lpstr>Equation.3</vt:lpstr>
      <vt:lpstr>Visio.Drawing.11</vt:lpstr>
      <vt:lpstr>Visio.Drawing.11</vt:lpstr>
      <vt:lpstr>Visio.Drawing.11</vt:lpstr>
      <vt:lpstr>Visio.Drawing.11</vt:lpstr>
      <vt:lpstr>Equation.DSMT4</vt:lpstr>
      <vt:lpstr>Equation.DSMT4</vt:lpstr>
      <vt:lpstr>Equation.DSMT4</vt:lpstr>
      <vt:lpstr>Visio.Drawing.11</vt:lpstr>
      <vt:lpstr>Visio.Drawing.11</vt:lpstr>
      <vt:lpstr>Visio.Drawing.11</vt:lpstr>
      <vt:lpstr>Equation.DSMT4</vt:lpstr>
      <vt:lpstr>Visio.Drawing.11</vt:lpstr>
      <vt:lpstr>Visio.Drawing.11</vt:lpstr>
      <vt:lpstr>Equation.3</vt:lpstr>
      <vt:lpstr>Equation.3</vt:lpstr>
      <vt:lpstr>Equation.3</vt:lpstr>
      <vt:lpstr>Equation.3</vt:lpstr>
      <vt:lpstr>Visio.Drawing.11</vt:lpstr>
      <vt:lpstr>Equation.3</vt:lpstr>
      <vt:lpstr>Visio.Drawing.11</vt:lpstr>
      <vt:lpstr>Equation.3</vt:lpstr>
      <vt:lpstr>Equation.3</vt:lpstr>
      <vt:lpstr>Equation.3</vt:lpstr>
      <vt:lpstr>Visio.Drawing.11</vt:lpstr>
      <vt:lpstr>Equation.DSMT4</vt:lpstr>
      <vt:lpstr>Equation.3</vt:lpstr>
      <vt:lpstr>Visio.Drawing.6</vt:lpstr>
      <vt:lpstr>Visio.Drawing.11</vt:lpstr>
      <vt:lpstr>Visio.Drawing.11</vt:lpstr>
      <vt:lpstr>Visio.Drawing.11</vt:lpstr>
      <vt:lpstr>Visio.Drawing.11</vt:lpstr>
      <vt:lpstr>Equation.3</vt:lpstr>
      <vt:lpstr>Equation.3</vt:lpstr>
      <vt:lpstr>Equation.3</vt:lpstr>
      <vt:lpstr>Equation.3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Equation.3</vt:lpstr>
      <vt:lpstr>Equation.3</vt:lpstr>
      <vt:lpstr>Visio.Drawing.11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SYY</dc:creator>
  <cp:lastModifiedBy>石蕴玉</cp:lastModifiedBy>
  <cp:revision>982</cp:revision>
  <dcterms:created xsi:type="dcterms:W3CDTF">2017-04-24T01:48:00Z</dcterms:created>
  <dcterms:modified xsi:type="dcterms:W3CDTF">2023-03-20T04:22:53Z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TC018814219991</vt:lpwstr>
  </property>
  <property fmtid="{D5CDD505-2E9C-101B-9397-08002B2CF9AE}" pid="3" name="KSOProductBuildVer">
    <vt:lpwstr>2052-11.1.0.13703</vt:lpwstr>
  </property>
  <property fmtid="{D5CDD505-2E9C-101B-9397-08002B2CF9AE}" pid="4" name="ICV">
    <vt:lpwstr>942C2898E0314C71A4AE0C9C737DDC13</vt:lpwstr>
  </property>
</Properties>
</file>